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69" r:id="rId3"/>
    <p:sldId id="2147375774" r:id="rId4"/>
    <p:sldId id="274" r:id="rId5"/>
    <p:sldId id="279" r:id="rId6"/>
    <p:sldId id="280" r:id="rId7"/>
    <p:sldId id="283" r:id="rId8"/>
    <p:sldId id="290" r:id="rId9"/>
    <p:sldId id="272" r:id="rId10"/>
    <p:sldId id="2147375781" r:id="rId11"/>
    <p:sldId id="2147375782" r:id="rId12"/>
    <p:sldId id="2147375783" r:id="rId13"/>
    <p:sldId id="2147375784" r:id="rId14"/>
    <p:sldId id="2147375785" r:id="rId15"/>
    <p:sldId id="2147375786" r:id="rId16"/>
    <p:sldId id="2147375787" r:id="rId17"/>
    <p:sldId id="2147375788" r:id="rId18"/>
    <p:sldId id="2147375789" r:id="rId19"/>
    <p:sldId id="2147375790" r:id="rId20"/>
    <p:sldId id="2147375791" r:id="rId21"/>
    <p:sldId id="2147375792" r:id="rId22"/>
    <p:sldId id="2147375793" r:id="rId23"/>
    <p:sldId id="2147375794" r:id="rId24"/>
    <p:sldId id="2147375795" r:id="rId25"/>
    <p:sldId id="2147375796" r:id="rId26"/>
    <p:sldId id="21473757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561"/>
    <p:restoredTop sz="94488"/>
  </p:normalViewPr>
  <p:slideViewPr>
    <p:cSldViewPr snapToGrid="0">
      <p:cViewPr varScale="1">
        <p:scale>
          <a:sx n="86" d="100"/>
          <a:sy n="86" d="100"/>
        </p:scale>
        <p:origin x="504"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181F44-6EC1-1C4D-BD22-30C290C093AD}" type="datetimeFigureOut">
              <a:rPr lang="en-US" smtClean="0"/>
              <a:t>12/18/25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8F545-AA1C-BE4D-A18D-81ADCE25FC30}" type="slidenum">
              <a:rPr lang="en-US" smtClean="0"/>
              <a:t>‹#›</a:t>
            </a:fld>
            <a:endParaRPr lang="en-US"/>
          </a:p>
        </p:txBody>
      </p:sp>
    </p:spTree>
    <p:extLst>
      <p:ext uri="{BB962C8B-B14F-4D97-AF65-F5344CB8AC3E}">
        <p14:creationId xmlns:p14="http://schemas.microsoft.com/office/powerpoint/2010/main" val="4108634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5639-F4FD-6CDD-5FA6-F0A18E590A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F1C082-84DC-B7AE-C71E-64FD15FBF1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D41899-B0FF-2457-3E4E-7AC65B5F28C0}"/>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E243B93A-BED5-60FC-2253-9B5BDCC0C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EFDDB-07DE-9E6B-06B3-C3C34D0DA028}"/>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3226662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C5367-894F-5A85-BD75-FC7DAC66C4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82CB40-B223-C528-6DED-6A01AEF41B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D4DB9F-B74B-C42E-77CC-777E035CC15D}"/>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6E2D2FF3-EB69-C9FA-103B-898E12F47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BDD30-03AA-8C93-0230-87EF42D068AA}"/>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22895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84C1C-1839-46BB-EEC5-21A05413B1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386A5-1B31-EC08-73D9-CEFE9B70CD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329071-B544-689C-6FCF-AA4B712D099D}"/>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C61190EA-CA99-2E9E-CC38-EB9ECBC4C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A2334E-EC55-E0F1-D4CF-6CEB821D532D}"/>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746699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018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1535560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1004157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3332341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1175509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1723033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4132139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2806234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28B65-E68A-5C3B-B566-159FCCD432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E3549D-001A-963D-8B21-3EDA4716B5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49E2F-5111-C156-1E7C-876FD7526180}"/>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29AF92D1-0341-56A5-944B-315D96C4C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306BF-719A-7048-8706-D5A5E2EFC253}"/>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2788438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95000"/>
            </a:srgbClr>
          </a:solidFill>
          <a:ln/>
        </p:spPr>
        <p:txBody>
          <a:bodyPr/>
          <a:lstStyle/>
          <a:p>
            <a:endParaRPr lang="en-US" sz="1500"/>
          </a:p>
        </p:txBody>
      </p:sp>
    </p:spTree>
    <p:extLst>
      <p:ext uri="{BB962C8B-B14F-4D97-AF65-F5344CB8AC3E}">
        <p14:creationId xmlns:p14="http://schemas.microsoft.com/office/powerpoint/2010/main" val="4272565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697E-4970-F5A6-C257-1EE8B5FEC2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75EBC7-3AFC-267C-A11B-7CBA7D7105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30485-54C3-CFBF-CA14-C2CB1DAD128C}"/>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E08F61F7-3638-0D5E-772D-D9F413EC34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00F20-38E1-8DF1-4FEB-60882D791CCC}"/>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007835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9C7DA-135F-10A4-C315-A0CE65CAD5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7B96E-DA0C-A220-AB71-0E1C8B63D6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1BE4EA-8B43-F133-C23F-232B0CA524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1D33F2-18EC-E184-FF22-4399822ECB12}"/>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6" name="Footer Placeholder 5">
            <a:extLst>
              <a:ext uri="{FF2B5EF4-FFF2-40B4-BE49-F238E27FC236}">
                <a16:creationId xmlns:a16="http://schemas.microsoft.com/office/drawing/2014/main" id="{FF3EC212-5759-74AC-9BB6-DA1923A4B3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2ECB1-01C4-D5F6-02E6-89EBCEB9DB24}"/>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48214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1CBB-3FE9-C30C-CF45-29F7D791A3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9ECD55-6C4A-12F5-8D05-1191FC026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A5AF4-1531-8EB6-D9D1-E0F89C60FD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D6AB7-0C21-E805-6B97-E1A99C2EC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02FA1F-EA66-BE0C-2AC7-C3DFD968BC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ABD66-D2E1-1AF7-DC37-D482B4D7ABF3}"/>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8" name="Footer Placeholder 7">
            <a:extLst>
              <a:ext uri="{FF2B5EF4-FFF2-40B4-BE49-F238E27FC236}">
                <a16:creationId xmlns:a16="http://schemas.microsoft.com/office/drawing/2014/main" id="{1C949D18-6F22-C75C-8885-40F9DAC597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DE6BF0-6382-175D-4BF9-EDE416F34974}"/>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953618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F910-A731-0771-8462-996B036CDD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CC0EBC-E31A-C1E3-99D1-E230DC3A60B1}"/>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4" name="Footer Placeholder 3">
            <a:extLst>
              <a:ext uri="{FF2B5EF4-FFF2-40B4-BE49-F238E27FC236}">
                <a16:creationId xmlns:a16="http://schemas.microsoft.com/office/drawing/2014/main" id="{AB07FD2A-5DEE-9C0E-BD61-0B897862C9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B72032-A69A-328F-4C37-B5BD1B1DB191}"/>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126624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D857B0-A628-6CDA-950A-0A048C45EA66}"/>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3" name="Footer Placeholder 2">
            <a:extLst>
              <a:ext uri="{FF2B5EF4-FFF2-40B4-BE49-F238E27FC236}">
                <a16:creationId xmlns:a16="http://schemas.microsoft.com/office/drawing/2014/main" id="{D992FDED-8A1F-1A6B-20EF-E980B06142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0BF84-60ED-817A-F11D-7D0D21FDDD5E}"/>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227428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7219-43F0-A40D-B2BD-C95C857E2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788E20-6501-0767-F0EB-550633846C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E78FE-90EF-C68A-3B57-E8E88CAF2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1AE57B-DB64-EF12-E947-416BA90C8D2F}"/>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6" name="Footer Placeholder 5">
            <a:extLst>
              <a:ext uri="{FF2B5EF4-FFF2-40B4-BE49-F238E27FC236}">
                <a16:creationId xmlns:a16="http://schemas.microsoft.com/office/drawing/2014/main" id="{DF3E48BD-4C3C-DE44-3126-3C4899F10E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5EFAA3-9B09-0656-DB10-A84AB5F9F211}"/>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23188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55906-847F-E654-EF19-36EB494F5F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A564E7-FFF4-C99E-7FBD-145EDE03E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23C3D2-178A-D460-9BA6-7A6392476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19BD-FF7D-0291-7A20-9E59518466BF}"/>
              </a:ext>
            </a:extLst>
          </p:cNvPr>
          <p:cNvSpPr>
            <a:spLocks noGrp="1"/>
          </p:cNvSpPr>
          <p:nvPr>
            <p:ph type="dt" sz="half" idx="10"/>
          </p:nvPr>
        </p:nvSpPr>
        <p:spPr/>
        <p:txBody>
          <a:bodyPr/>
          <a:lstStyle/>
          <a:p>
            <a:fld id="{3D91FB70-69C5-EF4C-81A9-31E11FB512A9}" type="datetimeFigureOut">
              <a:rPr lang="en-US" smtClean="0"/>
              <a:t>12/18/25</a:t>
            </a:fld>
            <a:endParaRPr lang="en-US"/>
          </a:p>
        </p:txBody>
      </p:sp>
      <p:sp>
        <p:nvSpPr>
          <p:cNvPr id="6" name="Footer Placeholder 5">
            <a:extLst>
              <a:ext uri="{FF2B5EF4-FFF2-40B4-BE49-F238E27FC236}">
                <a16:creationId xmlns:a16="http://schemas.microsoft.com/office/drawing/2014/main" id="{61C457AC-9998-B459-6FBD-CE325FC33E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7B1B71-2524-AA87-3D31-34CD14D7B41C}"/>
              </a:ext>
            </a:extLst>
          </p:cNvPr>
          <p:cNvSpPr>
            <a:spLocks noGrp="1"/>
          </p:cNvSpPr>
          <p:nvPr>
            <p:ph type="sldNum" sz="quarter" idx="12"/>
          </p:nvPr>
        </p:nvSpPr>
        <p:spPr/>
        <p:txBody>
          <a:bodyPr/>
          <a:lstStyle/>
          <a:p>
            <a:fld id="{48934CAF-8861-9348-904D-E17C649BB033}" type="slidenum">
              <a:rPr lang="en-US" smtClean="0"/>
              <a:t>‹#›</a:t>
            </a:fld>
            <a:endParaRPr lang="en-US"/>
          </a:p>
        </p:txBody>
      </p:sp>
    </p:spTree>
    <p:extLst>
      <p:ext uri="{BB962C8B-B14F-4D97-AF65-F5344CB8AC3E}">
        <p14:creationId xmlns:p14="http://schemas.microsoft.com/office/powerpoint/2010/main" val="1613236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CC3C8-B264-36FB-B680-07822B2790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07CE3F-BC27-CCA9-BB89-461F99A732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A2586-517C-A597-FE8E-778C26DB37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91FB70-69C5-EF4C-81A9-31E11FB512A9}" type="datetimeFigureOut">
              <a:rPr lang="en-US" smtClean="0"/>
              <a:t>12/18/25</a:t>
            </a:fld>
            <a:endParaRPr lang="en-US"/>
          </a:p>
        </p:txBody>
      </p:sp>
      <p:sp>
        <p:nvSpPr>
          <p:cNvPr id="5" name="Footer Placeholder 4">
            <a:extLst>
              <a:ext uri="{FF2B5EF4-FFF2-40B4-BE49-F238E27FC236}">
                <a16:creationId xmlns:a16="http://schemas.microsoft.com/office/drawing/2014/main" id="{72D96CC2-1958-457A-36B9-04CA9ED81F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C88F98-2508-043C-2083-274A8F15D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934CAF-8861-9348-904D-E17C649BB033}" type="slidenum">
              <a:rPr lang="en-US" smtClean="0"/>
              <a:t>‹#›</a:t>
            </a:fld>
            <a:endParaRPr lang="en-US"/>
          </a:p>
        </p:txBody>
      </p:sp>
    </p:spTree>
    <p:extLst>
      <p:ext uri="{BB962C8B-B14F-4D97-AF65-F5344CB8AC3E}">
        <p14:creationId xmlns:p14="http://schemas.microsoft.com/office/powerpoint/2010/main" val="582384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1860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ctr" defTabSz="761970" rtl="0" eaLnBrk="1" latinLnBrk="0"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0"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0"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0"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image" Target="../media/image24.jpeg"/><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 Id="rId22"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notesSlide" Target="../notesSlides/notesSlide3.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sv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3" Type="http://schemas.openxmlformats.org/officeDocument/2006/relationships/image" Target="../media/image67.sv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svg"/><Relationship Id="rId34" Type="http://schemas.openxmlformats.org/officeDocument/2006/relationships/image" Target="../media/image88.png"/><Relationship Id="rId42" Type="http://schemas.openxmlformats.org/officeDocument/2006/relationships/image" Target="../media/image96.svg"/><Relationship Id="rId7" Type="http://schemas.openxmlformats.org/officeDocument/2006/relationships/image" Target="../media/image61.png"/><Relationship Id="rId2" Type="http://schemas.openxmlformats.org/officeDocument/2006/relationships/image" Target="../media/image56.png"/><Relationship Id="rId16" Type="http://schemas.openxmlformats.org/officeDocument/2006/relationships/image" Target="../media/image70.png"/><Relationship Id="rId29" Type="http://schemas.openxmlformats.org/officeDocument/2006/relationships/image" Target="../media/image83.sv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svg"/><Relationship Id="rId45" Type="http://schemas.openxmlformats.org/officeDocument/2006/relationships/image" Target="../media/image99.png"/><Relationship Id="rId5" Type="http://schemas.openxmlformats.org/officeDocument/2006/relationships/image" Target="../media/image59.png"/><Relationship Id="rId15" Type="http://schemas.openxmlformats.org/officeDocument/2006/relationships/image" Target="../media/image69.svg"/><Relationship Id="rId23" Type="http://schemas.openxmlformats.org/officeDocument/2006/relationships/image" Target="../media/image77.sv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svg"/><Relationship Id="rId31" Type="http://schemas.openxmlformats.org/officeDocument/2006/relationships/image" Target="../media/image85.svg"/><Relationship Id="rId44" Type="http://schemas.openxmlformats.org/officeDocument/2006/relationships/image" Target="../media/image98.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svg"/><Relationship Id="rId30" Type="http://schemas.openxmlformats.org/officeDocument/2006/relationships/image" Target="../media/image84.png"/><Relationship Id="rId35" Type="http://schemas.openxmlformats.org/officeDocument/2006/relationships/image" Target="../media/image89.svg"/><Relationship Id="rId43" Type="http://schemas.openxmlformats.org/officeDocument/2006/relationships/image" Target="../media/image97.png"/><Relationship Id="rId8" Type="http://schemas.openxmlformats.org/officeDocument/2006/relationships/image" Target="../media/image62.png"/><Relationship Id="rId3" Type="http://schemas.openxmlformats.org/officeDocument/2006/relationships/image" Target="../media/image57.png"/><Relationship Id="rId12" Type="http://schemas.openxmlformats.org/officeDocument/2006/relationships/image" Target="../media/image66.png"/><Relationship Id="rId17" Type="http://schemas.openxmlformats.org/officeDocument/2006/relationships/image" Target="../media/image71.svg"/><Relationship Id="rId25" Type="http://schemas.openxmlformats.org/officeDocument/2006/relationships/image" Target="../media/image79.svg"/><Relationship Id="rId33" Type="http://schemas.openxmlformats.org/officeDocument/2006/relationships/image" Target="../media/image87.svg"/><Relationship Id="rId38" Type="http://schemas.openxmlformats.org/officeDocument/2006/relationships/image" Target="../media/image92.svg"/><Relationship Id="rId46" Type="http://schemas.openxmlformats.org/officeDocument/2006/relationships/image" Target="../media/image100.svg"/><Relationship Id="rId20" Type="http://schemas.openxmlformats.org/officeDocument/2006/relationships/image" Target="../media/image74.png"/><Relationship Id="rId41"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89008" y="1642945"/>
            <a:ext cx="6102992" cy="5495236"/>
          </a:xfrm>
          <a:custGeom>
            <a:avLst/>
            <a:gdLst/>
            <a:ahLst/>
            <a:cxnLst/>
            <a:rect l="l" t="t" r="r" b="b"/>
            <a:pathLst>
              <a:path w="9154488" h="8242854">
                <a:moveTo>
                  <a:pt x="0" y="0"/>
                </a:moveTo>
                <a:lnTo>
                  <a:pt x="9154488" y="0"/>
                </a:lnTo>
                <a:lnTo>
                  <a:pt x="9154488" y="8242854"/>
                </a:lnTo>
                <a:lnTo>
                  <a:pt x="0" y="82428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rot="-10800000">
            <a:off x="-52619" y="4844217"/>
            <a:ext cx="2069403" cy="2126467"/>
            <a:chOff x="0" y="0"/>
            <a:chExt cx="4138807" cy="4252934"/>
          </a:xfrm>
        </p:grpSpPr>
        <p:sp>
          <p:nvSpPr>
            <p:cNvPr id="4" name="Freeform 4"/>
            <p:cNvSpPr/>
            <p:nvPr/>
          </p:nvSpPr>
          <p:spPr>
            <a:xfrm>
              <a:off x="1379602" y="1379602"/>
              <a:ext cx="1379602" cy="1379602"/>
            </a:xfrm>
            <a:custGeom>
              <a:avLst/>
              <a:gdLst/>
              <a:ahLst/>
              <a:cxnLst/>
              <a:rect l="l" t="t" r="r" b="b"/>
              <a:pathLst>
                <a:path w="1379602" h="1379602">
                  <a:moveTo>
                    <a:pt x="0" y="0"/>
                  </a:moveTo>
                  <a:lnTo>
                    <a:pt x="1379603" y="0"/>
                  </a:lnTo>
                  <a:lnTo>
                    <a:pt x="1379603" y="1379603"/>
                  </a:lnTo>
                  <a:lnTo>
                    <a:pt x="0" y="1379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sp>
          <p:nvSpPr>
            <p:cNvPr id="5" name="Freeform 5"/>
            <p:cNvSpPr/>
            <p:nvPr/>
          </p:nvSpPr>
          <p:spPr>
            <a:xfrm>
              <a:off x="2215936" y="519744"/>
              <a:ext cx="1379602" cy="1379602"/>
            </a:xfrm>
            <a:custGeom>
              <a:avLst/>
              <a:gdLst/>
              <a:ahLst/>
              <a:cxnLst/>
              <a:rect l="l" t="t" r="r" b="b"/>
              <a:pathLst>
                <a:path w="1379602" h="1379602">
                  <a:moveTo>
                    <a:pt x="0" y="0"/>
                  </a:moveTo>
                  <a:lnTo>
                    <a:pt x="1379602" y="0"/>
                  </a:lnTo>
                  <a:lnTo>
                    <a:pt x="1379602" y="1379602"/>
                  </a:lnTo>
                  <a:lnTo>
                    <a:pt x="0" y="13796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6" name="Freeform 6"/>
            <p:cNvSpPr/>
            <p:nvPr/>
          </p:nvSpPr>
          <p:spPr>
            <a:xfrm>
              <a:off x="2759205" y="2873332"/>
              <a:ext cx="1379602" cy="1379602"/>
            </a:xfrm>
            <a:custGeom>
              <a:avLst/>
              <a:gdLst/>
              <a:ahLst/>
              <a:cxnLst/>
              <a:rect l="l" t="t" r="r" b="b"/>
              <a:pathLst>
                <a:path w="1379602" h="1379602">
                  <a:moveTo>
                    <a:pt x="0" y="0"/>
                  </a:moveTo>
                  <a:lnTo>
                    <a:pt x="1379602" y="0"/>
                  </a:lnTo>
                  <a:lnTo>
                    <a:pt x="1379602" y="1379602"/>
                  </a:lnTo>
                  <a:lnTo>
                    <a:pt x="0" y="137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Freeform 7"/>
            <p:cNvSpPr/>
            <p:nvPr/>
          </p:nvSpPr>
          <p:spPr>
            <a:xfrm>
              <a:off x="0" y="0"/>
              <a:ext cx="1379602" cy="1379602"/>
            </a:xfrm>
            <a:custGeom>
              <a:avLst/>
              <a:gdLst/>
              <a:ahLst/>
              <a:cxnLst/>
              <a:rect l="l" t="t" r="r" b="b"/>
              <a:pathLst>
                <a:path w="1379602" h="1379602">
                  <a:moveTo>
                    <a:pt x="0" y="0"/>
                  </a:moveTo>
                  <a:lnTo>
                    <a:pt x="1379602" y="0"/>
                  </a:lnTo>
                  <a:lnTo>
                    <a:pt x="1379602" y="1379602"/>
                  </a:lnTo>
                  <a:lnTo>
                    <a:pt x="0" y="137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8" name="TextBox 8"/>
          <p:cNvSpPr txBox="1"/>
          <p:nvPr/>
        </p:nvSpPr>
        <p:spPr>
          <a:xfrm>
            <a:off x="685800" y="1909301"/>
            <a:ext cx="5694881" cy="2250744"/>
          </a:xfrm>
          <a:prstGeom prst="rect">
            <a:avLst/>
          </a:prstGeom>
        </p:spPr>
        <p:txBody>
          <a:bodyPr lIns="0" tIns="0" rIns="0" bIns="0" rtlCol="0" anchor="t">
            <a:spAutoFit/>
          </a:bodyPr>
          <a:lstStyle/>
          <a:p>
            <a:pPr>
              <a:lnSpc>
                <a:spcPts val="5761"/>
              </a:lnSpc>
            </a:pPr>
            <a:r>
              <a:rPr lang="en-US" sz="6064" b="1" spc="-127" dirty="0">
                <a:latin typeface="Glacial Indifference Bold"/>
                <a:ea typeface="Glacial Indifference Bold"/>
                <a:cs typeface="Glacial Indifference Bold"/>
                <a:sym typeface="Glacial Indifference Bold"/>
              </a:rPr>
              <a:t>SOSIALISASI</a:t>
            </a:r>
          </a:p>
          <a:p>
            <a:pPr>
              <a:lnSpc>
                <a:spcPts val="5761"/>
              </a:lnSpc>
            </a:pPr>
            <a:r>
              <a:rPr lang="en-US" sz="6064" b="1" spc="-127" dirty="0">
                <a:latin typeface="Glacial Indifference Bold"/>
                <a:ea typeface="Glacial Indifference Bold"/>
                <a:cs typeface="Glacial Indifference Bold"/>
                <a:sym typeface="Glacial Indifference Bold"/>
              </a:rPr>
              <a:t>PENELITIAN</a:t>
            </a:r>
          </a:p>
          <a:p>
            <a:pPr>
              <a:lnSpc>
                <a:spcPts val="5761"/>
              </a:lnSpc>
            </a:pPr>
            <a:r>
              <a:rPr lang="en-US" sz="6064" b="1" spc="-127" dirty="0">
                <a:latin typeface="Glacial Indifference Bold"/>
                <a:ea typeface="Glacial Indifference Bold"/>
                <a:cs typeface="Glacial Indifference Bold"/>
                <a:sym typeface="Glacial Indifference Bold"/>
              </a:rPr>
              <a:t>2026</a:t>
            </a:r>
          </a:p>
        </p:txBody>
      </p:sp>
      <p:sp>
        <p:nvSpPr>
          <p:cNvPr id="9" name="TextBox 9"/>
          <p:cNvSpPr txBox="1"/>
          <p:nvPr/>
        </p:nvSpPr>
        <p:spPr>
          <a:xfrm>
            <a:off x="-850166" y="1266356"/>
            <a:ext cx="5535137" cy="639919"/>
          </a:xfrm>
          <a:prstGeom prst="rect">
            <a:avLst/>
          </a:prstGeom>
        </p:spPr>
        <p:txBody>
          <a:bodyPr lIns="0" tIns="0" rIns="0" bIns="0" rtlCol="0" anchor="t">
            <a:spAutoFit/>
          </a:bodyPr>
          <a:lstStyle/>
          <a:p>
            <a:pPr algn="ctr">
              <a:lnSpc>
                <a:spcPts val="4717"/>
              </a:lnSpc>
            </a:pPr>
            <a:r>
              <a:rPr lang="en-US" sz="5550">
                <a:solidFill>
                  <a:srgbClr val="FFFFFF"/>
                </a:solidFill>
                <a:latin typeface="Biro Script Plus"/>
                <a:ea typeface="Biro Script Plus"/>
                <a:cs typeface="Biro Script Plus"/>
                <a:sym typeface="Biro Script Plus"/>
              </a:rPr>
              <a:t>Sosialisasi</a:t>
            </a:r>
          </a:p>
        </p:txBody>
      </p:sp>
      <p:grpSp>
        <p:nvGrpSpPr>
          <p:cNvPr id="13" name="Group 13"/>
          <p:cNvGrpSpPr/>
          <p:nvPr/>
        </p:nvGrpSpPr>
        <p:grpSpPr>
          <a:xfrm>
            <a:off x="-374821" y="6571878"/>
            <a:ext cx="6162541" cy="572244"/>
            <a:chOff x="0" y="0"/>
            <a:chExt cx="12325083" cy="1144489"/>
          </a:xfrm>
        </p:grpSpPr>
        <p:grpSp>
          <p:nvGrpSpPr>
            <p:cNvPr id="14" name="Group 14"/>
            <p:cNvGrpSpPr/>
            <p:nvPr/>
          </p:nvGrpSpPr>
          <p:grpSpPr>
            <a:xfrm>
              <a:off x="0" y="0"/>
              <a:ext cx="12325083" cy="1144489"/>
              <a:chOff x="0" y="0"/>
              <a:chExt cx="2840358" cy="263751"/>
            </a:xfrm>
          </p:grpSpPr>
          <p:sp>
            <p:nvSpPr>
              <p:cNvPr id="15" name="Freeform 15"/>
              <p:cNvSpPr/>
              <p:nvPr/>
            </p:nvSpPr>
            <p:spPr>
              <a:xfrm>
                <a:off x="0" y="0"/>
                <a:ext cx="2840358" cy="263751"/>
              </a:xfrm>
              <a:custGeom>
                <a:avLst/>
                <a:gdLst/>
                <a:ahLst/>
                <a:cxnLst/>
                <a:rect l="l" t="t" r="r" b="b"/>
                <a:pathLst>
                  <a:path w="2840358" h="263751">
                    <a:moveTo>
                      <a:pt x="53841" y="0"/>
                    </a:moveTo>
                    <a:lnTo>
                      <a:pt x="2786517" y="0"/>
                    </a:lnTo>
                    <a:cubicBezTo>
                      <a:pt x="2800796" y="0"/>
                      <a:pt x="2814491" y="5672"/>
                      <a:pt x="2824588" y="15770"/>
                    </a:cubicBezTo>
                    <a:cubicBezTo>
                      <a:pt x="2834685" y="25867"/>
                      <a:pt x="2840358" y="39561"/>
                      <a:pt x="2840358" y="53841"/>
                    </a:cubicBezTo>
                    <a:lnTo>
                      <a:pt x="2840358" y="209911"/>
                    </a:lnTo>
                    <a:cubicBezTo>
                      <a:pt x="2840358" y="224190"/>
                      <a:pt x="2834685" y="237885"/>
                      <a:pt x="2824588" y="247982"/>
                    </a:cubicBezTo>
                    <a:cubicBezTo>
                      <a:pt x="2814491" y="258079"/>
                      <a:pt x="2800796" y="263751"/>
                      <a:pt x="2786517" y="263751"/>
                    </a:cubicBezTo>
                    <a:lnTo>
                      <a:pt x="53841" y="263751"/>
                    </a:lnTo>
                    <a:cubicBezTo>
                      <a:pt x="24105" y="263751"/>
                      <a:pt x="0" y="239646"/>
                      <a:pt x="0" y="209911"/>
                    </a:cubicBezTo>
                    <a:lnTo>
                      <a:pt x="0" y="53841"/>
                    </a:lnTo>
                    <a:cubicBezTo>
                      <a:pt x="0" y="39561"/>
                      <a:pt x="5672" y="25867"/>
                      <a:pt x="15770" y="15770"/>
                    </a:cubicBezTo>
                    <a:cubicBezTo>
                      <a:pt x="25867" y="5672"/>
                      <a:pt x="39561" y="0"/>
                      <a:pt x="53841" y="0"/>
                    </a:cubicBezTo>
                    <a:close/>
                  </a:path>
                </a:pathLst>
              </a:custGeom>
              <a:solidFill>
                <a:srgbClr val="FFFFFF"/>
              </a:solidFill>
            </p:spPr>
            <p:txBody>
              <a:bodyPr/>
              <a:lstStyle/>
              <a:p>
                <a:endParaRPr lang="en-US" sz="1200"/>
              </a:p>
            </p:txBody>
          </p:sp>
          <p:sp>
            <p:nvSpPr>
              <p:cNvPr id="16" name="TextBox 16"/>
              <p:cNvSpPr txBox="1"/>
              <p:nvPr/>
            </p:nvSpPr>
            <p:spPr>
              <a:xfrm>
                <a:off x="0" y="-38100"/>
                <a:ext cx="2840358" cy="301851"/>
              </a:xfrm>
              <a:prstGeom prst="rect">
                <a:avLst/>
              </a:prstGeom>
            </p:spPr>
            <p:txBody>
              <a:bodyPr lIns="33867" tIns="33867" rIns="33867" bIns="33867" rtlCol="0" anchor="ctr"/>
              <a:lstStyle/>
              <a:p>
                <a:pPr algn="ctr">
                  <a:lnSpc>
                    <a:spcPts val="1399"/>
                  </a:lnSpc>
                </a:pPr>
                <a:endParaRPr sz="1200"/>
              </a:p>
            </p:txBody>
          </p:sp>
        </p:grpSp>
        <p:sp>
          <p:nvSpPr>
            <p:cNvPr id="17" name="Freeform 17"/>
            <p:cNvSpPr/>
            <p:nvPr/>
          </p:nvSpPr>
          <p:spPr>
            <a:xfrm>
              <a:off x="967362" y="146515"/>
              <a:ext cx="286063" cy="286063"/>
            </a:xfrm>
            <a:custGeom>
              <a:avLst/>
              <a:gdLst/>
              <a:ahLst/>
              <a:cxnLst/>
              <a:rect l="l" t="t" r="r" b="b"/>
              <a:pathLst>
                <a:path w="286063" h="286063">
                  <a:moveTo>
                    <a:pt x="0" y="0"/>
                  </a:moveTo>
                  <a:lnTo>
                    <a:pt x="286063" y="0"/>
                  </a:lnTo>
                  <a:lnTo>
                    <a:pt x="286063" y="286064"/>
                  </a:lnTo>
                  <a:lnTo>
                    <a:pt x="0" y="2860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18" name="Freeform 18"/>
            <p:cNvSpPr/>
            <p:nvPr/>
          </p:nvSpPr>
          <p:spPr>
            <a:xfrm>
              <a:off x="3660412" y="141540"/>
              <a:ext cx="286465" cy="286465"/>
            </a:xfrm>
            <a:custGeom>
              <a:avLst/>
              <a:gdLst/>
              <a:ahLst/>
              <a:cxnLst/>
              <a:rect l="l" t="t" r="r" b="b"/>
              <a:pathLst>
                <a:path w="286465" h="286465">
                  <a:moveTo>
                    <a:pt x="0" y="0"/>
                  </a:moveTo>
                  <a:lnTo>
                    <a:pt x="286464" y="0"/>
                  </a:lnTo>
                  <a:lnTo>
                    <a:pt x="286464" y="286464"/>
                  </a:lnTo>
                  <a:lnTo>
                    <a:pt x="0" y="2864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9" name="Freeform 19"/>
            <p:cNvSpPr/>
            <p:nvPr/>
          </p:nvSpPr>
          <p:spPr>
            <a:xfrm>
              <a:off x="6038974" y="157020"/>
              <a:ext cx="112650" cy="238413"/>
            </a:xfrm>
            <a:custGeom>
              <a:avLst/>
              <a:gdLst/>
              <a:ahLst/>
              <a:cxnLst/>
              <a:rect l="l" t="t" r="r" b="b"/>
              <a:pathLst>
                <a:path w="112650" h="238413">
                  <a:moveTo>
                    <a:pt x="0" y="0"/>
                  </a:moveTo>
                  <a:lnTo>
                    <a:pt x="112650" y="0"/>
                  </a:lnTo>
                  <a:lnTo>
                    <a:pt x="112650" y="238414"/>
                  </a:lnTo>
                  <a:lnTo>
                    <a:pt x="0" y="2384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0" name="Freeform 20"/>
            <p:cNvSpPr/>
            <p:nvPr/>
          </p:nvSpPr>
          <p:spPr>
            <a:xfrm>
              <a:off x="6195167" y="184062"/>
              <a:ext cx="212701" cy="211372"/>
            </a:xfrm>
            <a:custGeom>
              <a:avLst/>
              <a:gdLst/>
              <a:ahLst/>
              <a:cxnLst/>
              <a:rect l="l" t="t" r="r" b="b"/>
              <a:pathLst>
                <a:path w="212701" h="211372">
                  <a:moveTo>
                    <a:pt x="0" y="0"/>
                  </a:moveTo>
                  <a:lnTo>
                    <a:pt x="212701" y="0"/>
                  </a:lnTo>
                  <a:lnTo>
                    <a:pt x="212701" y="211372"/>
                  </a:lnTo>
                  <a:lnTo>
                    <a:pt x="0" y="21137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1" name="Freeform 21"/>
            <p:cNvSpPr/>
            <p:nvPr/>
          </p:nvSpPr>
          <p:spPr>
            <a:xfrm>
              <a:off x="6451411" y="160690"/>
              <a:ext cx="336494" cy="248164"/>
            </a:xfrm>
            <a:custGeom>
              <a:avLst/>
              <a:gdLst/>
              <a:ahLst/>
              <a:cxnLst/>
              <a:rect l="l" t="t" r="r" b="b"/>
              <a:pathLst>
                <a:path w="336494" h="248164">
                  <a:moveTo>
                    <a:pt x="0" y="0"/>
                  </a:moveTo>
                  <a:lnTo>
                    <a:pt x="336494" y="0"/>
                  </a:lnTo>
                  <a:lnTo>
                    <a:pt x="336494" y="248164"/>
                  </a:lnTo>
                  <a:lnTo>
                    <a:pt x="0" y="2481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22" name="Freeform 22"/>
            <p:cNvSpPr/>
            <p:nvPr/>
          </p:nvSpPr>
          <p:spPr>
            <a:xfrm>
              <a:off x="6836281" y="134128"/>
              <a:ext cx="188325" cy="274926"/>
            </a:xfrm>
            <a:custGeom>
              <a:avLst/>
              <a:gdLst/>
              <a:ahLst/>
              <a:cxnLst/>
              <a:rect l="l" t="t" r="r" b="b"/>
              <a:pathLst>
                <a:path w="188325" h="274926">
                  <a:moveTo>
                    <a:pt x="0" y="0"/>
                  </a:moveTo>
                  <a:lnTo>
                    <a:pt x="188324" y="0"/>
                  </a:lnTo>
                  <a:lnTo>
                    <a:pt x="188324" y="274927"/>
                  </a:lnTo>
                  <a:lnTo>
                    <a:pt x="0" y="2749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23" name="Freeform 23"/>
            <p:cNvSpPr/>
            <p:nvPr/>
          </p:nvSpPr>
          <p:spPr>
            <a:xfrm>
              <a:off x="8913740" y="128837"/>
              <a:ext cx="286584" cy="285509"/>
            </a:xfrm>
            <a:custGeom>
              <a:avLst/>
              <a:gdLst/>
              <a:ahLst/>
              <a:cxnLst/>
              <a:rect l="l" t="t" r="r" b="b"/>
              <a:pathLst>
                <a:path w="286584" h="285509">
                  <a:moveTo>
                    <a:pt x="0" y="0"/>
                  </a:moveTo>
                  <a:lnTo>
                    <a:pt x="286584" y="0"/>
                  </a:lnTo>
                  <a:lnTo>
                    <a:pt x="286584" y="285509"/>
                  </a:lnTo>
                  <a:lnTo>
                    <a:pt x="0" y="28550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24" name="TextBox 24"/>
            <p:cNvSpPr txBox="1"/>
            <p:nvPr/>
          </p:nvSpPr>
          <p:spPr>
            <a:xfrm>
              <a:off x="1326794" y="189288"/>
              <a:ext cx="2267572" cy="215316"/>
            </a:xfrm>
            <a:prstGeom prst="rect">
              <a:avLst/>
            </a:prstGeom>
          </p:spPr>
          <p:txBody>
            <a:bodyPr lIns="0" tIns="0" rIns="0" bIns="0" rtlCol="0" anchor="t">
              <a:spAutoFit/>
            </a:bodyPr>
            <a:lstStyle/>
            <a:p>
              <a:pPr>
                <a:lnSpc>
                  <a:spcPts val="791"/>
                </a:lnSpc>
              </a:pPr>
              <a:r>
                <a:rPr lang="en-US" sz="799">
                  <a:solidFill>
                    <a:srgbClr val="004AAD"/>
                  </a:solidFill>
                  <a:latin typeface="Poppins"/>
                  <a:ea typeface="Poppins"/>
                  <a:cs typeface="Poppins"/>
                  <a:sym typeface="Poppins"/>
                </a:rPr>
                <a:t>kemdiktisaintek.go.id</a:t>
              </a:r>
            </a:p>
          </p:txBody>
        </p:sp>
        <p:sp>
          <p:nvSpPr>
            <p:cNvPr id="25" name="TextBox 25"/>
            <p:cNvSpPr txBox="1"/>
            <p:nvPr/>
          </p:nvSpPr>
          <p:spPr>
            <a:xfrm>
              <a:off x="4012916" y="189490"/>
              <a:ext cx="1893970" cy="215316"/>
            </a:xfrm>
            <a:prstGeom prst="rect">
              <a:avLst/>
            </a:prstGeom>
          </p:spPr>
          <p:txBody>
            <a:bodyPr lIns="0" tIns="0" rIns="0" bIns="0" rtlCol="0" anchor="t">
              <a:spAutoFit/>
            </a:bodyPr>
            <a:lstStyle/>
            <a:p>
              <a:pPr>
                <a:lnSpc>
                  <a:spcPts val="791"/>
                </a:lnSpc>
              </a:pPr>
              <a:r>
                <a:rPr lang="en-US" sz="799">
                  <a:solidFill>
                    <a:srgbClr val="004AAD"/>
                  </a:solidFill>
                  <a:latin typeface="Poppins"/>
                  <a:ea typeface="Poppins"/>
                  <a:cs typeface="Poppins"/>
                  <a:sym typeface="Poppins"/>
                </a:rPr>
                <a:t>kemdiktisaintek.ri</a:t>
              </a:r>
            </a:p>
          </p:txBody>
        </p:sp>
        <p:sp>
          <p:nvSpPr>
            <p:cNvPr id="26" name="TextBox 26"/>
            <p:cNvSpPr txBox="1"/>
            <p:nvPr/>
          </p:nvSpPr>
          <p:spPr>
            <a:xfrm>
              <a:off x="7111691" y="189490"/>
              <a:ext cx="1725848" cy="215444"/>
            </a:xfrm>
            <a:prstGeom prst="rect">
              <a:avLst/>
            </a:prstGeom>
          </p:spPr>
          <p:txBody>
            <a:bodyPr lIns="0" tIns="0" rIns="0" bIns="0" rtlCol="0" anchor="t">
              <a:spAutoFit/>
            </a:bodyPr>
            <a:lstStyle/>
            <a:p>
              <a:pPr>
                <a:lnSpc>
                  <a:spcPts val="792"/>
                </a:lnSpc>
              </a:pPr>
              <a:r>
                <a:rPr lang="en-US" sz="800">
                  <a:solidFill>
                    <a:srgbClr val="004AAD"/>
                  </a:solidFill>
                  <a:latin typeface="Poppins"/>
                  <a:ea typeface="Poppins"/>
                  <a:cs typeface="Poppins"/>
                  <a:sym typeface="Poppins"/>
                </a:rPr>
                <a:t>kemdiktisaintek</a:t>
              </a:r>
            </a:p>
          </p:txBody>
        </p:sp>
        <p:sp>
          <p:nvSpPr>
            <p:cNvPr id="27" name="TextBox 27"/>
            <p:cNvSpPr txBox="1"/>
            <p:nvPr/>
          </p:nvSpPr>
          <p:spPr>
            <a:xfrm>
              <a:off x="9330953" y="189490"/>
              <a:ext cx="2304934" cy="215316"/>
            </a:xfrm>
            <a:prstGeom prst="rect">
              <a:avLst/>
            </a:prstGeom>
          </p:spPr>
          <p:txBody>
            <a:bodyPr lIns="0" tIns="0" rIns="0" bIns="0" rtlCol="0" anchor="t">
              <a:spAutoFit/>
            </a:bodyPr>
            <a:lstStyle/>
            <a:p>
              <a:pPr>
                <a:lnSpc>
                  <a:spcPts val="791"/>
                </a:lnSpc>
              </a:pPr>
              <a:r>
                <a:rPr lang="en-US" sz="799">
                  <a:solidFill>
                    <a:srgbClr val="004AAD"/>
                  </a:solidFill>
                  <a:latin typeface="Poppins"/>
                  <a:ea typeface="Poppins"/>
                  <a:cs typeface="Poppins"/>
                  <a:sym typeface="Poppins"/>
                </a:rPr>
                <a:t>Diktisaintek Menyapa</a:t>
              </a:r>
            </a:p>
          </p:txBody>
        </p:sp>
      </p:grpSp>
      <p:sp>
        <p:nvSpPr>
          <p:cNvPr id="28" name="TextBox 28"/>
          <p:cNvSpPr txBox="1"/>
          <p:nvPr/>
        </p:nvSpPr>
        <p:spPr>
          <a:xfrm>
            <a:off x="1671884" y="546572"/>
            <a:ext cx="6162541" cy="615618"/>
          </a:xfrm>
          <a:prstGeom prst="rect">
            <a:avLst/>
          </a:prstGeom>
          <a:ln>
            <a:solidFill>
              <a:schemeClr val="accent3">
                <a:lumMod val="75000"/>
              </a:schemeClr>
            </a:solidFill>
          </a:ln>
        </p:spPr>
        <p:txBody>
          <a:bodyPr wrap="square" lIns="0" tIns="0" rIns="0" bIns="0" rtlCol="0" anchor="t">
            <a:spAutoFit/>
          </a:bodyPr>
          <a:lstStyle/>
          <a:p>
            <a:pPr>
              <a:lnSpc>
                <a:spcPts val="2240"/>
              </a:lnSpc>
            </a:pPr>
            <a:r>
              <a:rPr lang="en-US" sz="3600" spc="-39" dirty="0" err="1">
                <a:solidFill>
                  <a:schemeClr val="bg2">
                    <a:lumMod val="10000"/>
                  </a:schemeClr>
                </a:solidFill>
                <a:latin typeface="Glacial Indifference"/>
                <a:ea typeface="Glacial Indifference"/>
                <a:cs typeface="Glacial Indifference"/>
                <a:sym typeface="Glacial Indifference"/>
              </a:rPr>
              <a:t>Direktorat</a:t>
            </a:r>
            <a:r>
              <a:rPr lang="en-US" sz="3600" spc="-39" dirty="0">
                <a:solidFill>
                  <a:schemeClr val="bg2">
                    <a:lumMod val="10000"/>
                  </a:schemeClr>
                </a:solidFill>
                <a:latin typeface="Glacial Indifference"/>
                <a:ea typeface="Glacial Indifference"/>
                <a:cs typeface="Glacial Indifference"/>
                <a:sym typeface="Glacial Indifference"/>
              </a:rPr>
              <a:t> </a:t>
            </a:r>
            <a:r>
              <a:rPr lang="en-US" sz="3600" spc="-39" dirty="0" err="1">
                <a:solidFill>
                  <a:schemeClr val="bg2">
                    <a:lumMod val="10000"/>
                  </a:schemeClr>
                </a:solidFill>
                <a:latin typeface="Glacial Indifference"/>
                <a:ea typeface="Glacial Indifference"/>
                <a:cs typeface="Glacial Indifference"/>
                <a:sym typeface="Glacial Indifference"/>
              </a:rPr>
              <a:t>Penelitian</a:t>
            </a:r>
            <a:r>
              <a:rPr lang="en-US" sz="3600" spc="-39" dirty="0">
                <a:solidFill>
                  <a:schemeClr val="bg2">
                    <a:lumMod val="10000"/>
                  </a:schemeClr>
                </a:solidFill>
                <a:latin typeface="Glacial Indifference"/>
                <a:ea typeface="Glacial Indifference"/>
                <a:cs typeface="Glacial Indifference"/>
                <a:sym typeface="Glacial Indifference"/>
              </a:rPr>
              <a:t> dan </a:t>
            </a:r>
            <a:r>
              <a:rPr lang="en-US" sz="3600" spc="-39" dirty="0" err="1">
                <a:solidFill>
                  <a:schemeClr val="bg2">
                    <a:lumMod val="10000"/>
                  </a:schemeClr>
                </a:solidFill>
                <a:latin typeface="Glacial Indifference"/>
                <a:ea typeface="Glacial Indifference"/>
                <a:cs typeface="Glacial Indifference"/>
                <a:sym typeface="Glacial Indifference"/>
              </a:rPr>
              <a:t>Pengabdian</a:t>
            </a:r>
            <a:r>
              <a:rPr lang="en-US" sz="3600" spc="-39" dirty="0">
                <a:solidFill>
                  <a:schemeClr val="bg2">
                    <a:lumMod val="10000"/>
                  </a:schemeClr>
                </a:solidFill>
                <a:latin typeface="Glacial Indifference"/>
                <a:ea typeface="Glacial Indifference"/>
                <a:cs typeface="Glacial Indifference"/>
                <a:sym typeface="Glacial Indifference"/>
              </a:rPr>
              <a:t> </a:t>
            </a:r>
            <a:r>
              <a:rPr lang="en-US" sz="3600" spc="-39" dirty="0" err="1">
                <a:solidFill>
                  <a:schemeClr val="bg2">
                    <a:lumMod val="10000"/>
                  </a:schemeClr>
                </a:solidFill>
                <a:latin typeface="Glacial Indifference"/>
                <a:ea typeface="Glacial Indifference"/>
                <a:cs typeface="Glacial Indifference"/>
                <a:sym typeface="Glacial Indifference"/>
              </a:rPr>
              <a:t>kepada</a:t>
            </a:r>
            <a:r>
              <a:rPr lang="en-US" sz="3600" spc="-39" dirty="0">
                <a:solidFill>
                  <a:schemeClr val="bg2">
                    <a:lumMod val="10000"/>
                  </a:schemeClr>
                </a:solidFill>
                <a:latin typeface="Glacial Indifference"/>
                <a:ea typeface="Glacial Indifference"/>
                <a:cs typeface="Glacial Indifference"/>
                <a:sym typeface="Glacial Indifference"/>
              </a:rPr>
              <a:t> Masyarakat</a:t>
            </a:r>
          </a:p>
        </p:txBody>
      </p:sp>
      <p:sp>
        <p:nvSpPr>
          <p:cNvPr id="29" name="Freeform 29"/>
          <p:cNvSpPr/>
          <p:nvPr/>
        </p:nvSpPr>
        <p:spPr>
          <a:xfrm>
            <a:off x="7425040" y="23497"/>
            <a:ext cx="1488320" cy="662303"/>
          </a:xfrm>
          <a:custGeom>
            <a:avLst/>
            <a:gdLst/>
            <a:ahLst/>
            <a:cxnLst/>
            <a:rect l="l" t="t" r="r" b="b"/>
            <a:pathLst>
              <a:path w="2232480" h="993454">
                <a:moveTo>
                  <a:pt x="0" y="0"/>
                </a:moveTo>
                <a:lnTo>
                  <a:pt x="2232480" y="0"/>
                </a:lnTo>
                <a:lnTo>
                  <a:pt x="2232480" y="993454"/>
                </a:lnTo>
                <a:lnTo>
                  <a:pt x="0" y="99345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sz="1200"/>
          </a:p>
        </p:txBody>
      </p:sp>
      <p:pic>
        <p:nvPicPr>
          <p:cNvPr id="30" name="Picture 2" descr="Peluncuran Logo “Diktisaintek Berdampak”, Simbol Komitmen ...">
            <a:extLst>
              <a:ext uri="{FF2B5EF4-FFF2-40B4-BE49-F238E27FC236}">
                <a16:creationId xmlns:a16="http://schemas.microsoft.com/office/drawing/2014/main" id="{40AF29A8-5F47-9117-92F2-6B21DB8C4F35}"/>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116204" y="90606"/>
            <a:ext cx="1507137" cy="15071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1AD845B-C165-BFAD-5735-35B4C48E00D4}"/>
              </a:ext>
            </a:extLst>
          </p:cNvPr>
          <p:cNvSpPr txBox="1"/>
          <p:nvPr/>
        </p:nvSpPr>
        <p:spPr>
          <a:xfrm>
            <a:off x="4082049" y="5799909"/>
            <a:ext cx="2110386" cy="369332"/>
          </a:xfrm>
          <a:prstGeom prst="rect">
            <a:avLst/>
          </a:prstGeom>
          <a:noFill/>
        </p:spPr>
        <p:txBody>
          <a:bodyPr wrap="none" rtlCol="0">
            <a:spAutoFit/>
          </a:bodyPr>
          <a:lstStyle/>
          <a:p>
            <a:r>
              <a:rPr lang="en-US" dirty="0"/>
              <a:t>I KETUT WIDNYANA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08E432-0596-0C71-A851-E70C6DD482E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6005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62088-838C-656D-8374-AD323F0814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679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FCD26A-564D-F9CC-99B8-286523D617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3481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2E6E0-61A5-327E-E506-B793A839C9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7585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71CCA-C5D9-A908-B20A-B44B0B55363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451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4E27C1-ED9E-4F83-F89E-07C83FAC06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933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0361AF-596F-B9F6-B36E-9B1366221B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485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1C424-1E0E-8D75-FEAA-89FBD9CC33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6010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78D029-215F-E420-6136-9FDACB6B860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2768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63907-91FC-54E7-C617-C6465ADE96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1558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17D6D7C-C94B-856E-9B8C-0B939C96663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57200" y="457200"/>
            <a:ext cx="11277600" cy="5943600"/>
          </a:xfrm>
          <a:prstGeom prst="rect">
            <a:avLst/>
          </a:prstGeom>
        </p:spPr>
      </p:pic>
    </p:spTree>
    <p:extLst>
      <p:ext uri="{BB962C8B-B14F-4D97-AF65-F5344CB8AC3E}">
        <p14:creationId xmlns:p14="http://schemas.microsoft.com/office/powerpoint/2010/main" val="394913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929EE-51CE-D046-9AEE-56C8E0221C3F}"/>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04A37898-07F3-0B51-203F-CA98D42186BA}"/>
              </a:ext>
            </a:extLst>
          </p:cNvPr>
          <p:cNvSpPr txBox="1">
            <a:spLocks/>
          </p:cNvSpPr>
          <p:nvPr/>
        </p:nvSpPr>
        <p:spPr>
          <a:xfrm>
            <a:off x="490537" y="191764"/>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SELEKSI ADMINISTRASI</a:t>
            </a:r>
          </a:p>
        </p:txBody>
      </p:sp>
    </p:spTree>
    <p:extLst>
      <p:ext uri="{BB962C8B-B14F-4D97-AF65-F5344CB8AC3E}">
        <p14:creationId xmlns:p14="http://schemas.microsoft.com/office/powerpoint/2010/main" val="436523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2332EB-51B3-5214-B0BC-0EF3A08BB6F1}"/>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4341A540-59FB-B291-77AC-ADFFF3C63EF0}"/>
              </a:ext>
            </a:extLst>
          </p:cNvPr>
          <p:cNvSpPr txBox="1">
            <a:spLocks/>
          </p:cNvSpPr>
          <p:nvPr/>
        </p:nvSpPr>
        <p:spPr>
          <a:xfrm>
            <a:off x="490537" y="191764"/>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SELEKSI SUBSTANSI</a:t>
            </a:r>
          </a:p>
        </p:txBody>
      </p:sp>
    </p:spTree>
    <p:extLst>
      <p:ext uri="{BB962C8B-B14F-4D97-AF65-F5344CB8AC3E}">
        <p14:creationId xmlns:p14="http://schemas.microsoft.com/office/powerpoint/2010/main" val="2207550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A7A28E-815C-16AD-4B27-F8DC47FBC51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744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004-43DE-0A13-46B3-E14496C5CD2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2865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6F9EBD-7F28-C37A-AB16-CC7911B6CA8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318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F4A15-BB54-C90A-B782-86ABF503F5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146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175A76-0A75-6480-C970-A6A986DE5892}"/>
              </a:ext>
            </a:extLst>
          </p:cNvPr>
          <p:cNvSpPr>
            <a:spLocks noGrp="1"/>
          </p:cNvSpPr>
          <p:nvPr>
            <p:ph type="title"/>
          </p:nvPr>
        </p:nvSpPr>
        <p:spPr>
          <a:xfrm>
            <a:off x="572493" y="238539"/>
            <a:ext cx="11018520" cy="1434415"/>
          </a:xfrm>
        </p:spPr>
        <p:txBody>
          <a:bodyPr anchor="b">
            <a:normAutofit/>
          </a:bodyPr>
          <a:lstStyle/>
          <a:p>
            <a:r>
              <a:rPr lang="en-ID" sz="4600" b="1" dirty="0" err="1"/>
              <a:t>Temukan</a:t>
            </a:r>
            <a:r>
              <a:rPr lang="en-ID" sz="4600" b="1" dirty="0"/>
              <a:t> ide </a:t>
            </a:r>
            <a:r>
              <a:rPr lang="en-ID" sz="4600" b="1" dirty="0" err="1"/>
              <a:t>riset</a:t>
            </a:r>
            <a:r>
              <a:rPr lang="en-ID" sz="4600" b="1" dirty="0"/>
              <a:t>  yang </a:t>
            </a:r>
            <a:r>
              <a:rPr lang="en-ID" sz="4600" b="1" dirty="0" err="1"/>
              <a:t>relevan</a:t>
            </a:r>
            <a:r>
              <a:rPr lang="en-ID" sz="4600" b="1" dirty="0"/>
              <a:t>, </a:t>
            </a:r>
            <a:r>
              <a:rPr lang="en-ID" sz="4600" b="1" dirty="0" err="1"/>
              <a:t>orisinal</a:t>
            </a:r>
            <a:r>
              <a:rPr lang="en-ID" sz="4600" b="1" dirty="0"/>
              <a:t>, dan </a:t>
            </a:r>
            <a:r>
              <a:rPr lang="en-ID" sz="4600" b="1" dirty="0" err="1"/>
              <a:t>bermanfaat</a:t>
            </a:r>
            <a:r>
              <a:rPr lang="en-ID" sz="4600" dirty="0"/>
              <a:t>  </a:t>
            </a:r>
            <a:endParaRPr lang="en-US" sz="4600" dirty="0"/>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7B5946-392A-BD58-6339-0DF7840BC4C7}"/>
              </a:ext>
            </a:extLst>
          </p:cNvPr>
          <p:cNvSpPr>
            <a:spLocks noGrp="1"/>
          </p:cNvSpPr>
          <p:nvPr>
            <p:ph idx="1"/>
          </p:nvPr>
        </p:nvSpPr>
        <p:spPr>
          <a:xfrm>
            <a:off x="572493" y="2071316"/>
            <a:ext cx="6713552" cy="4119172"/>
          </a:xfrm>
        </p:spPr>
        <p:txBody>
          <a:bodyPr anchor="t">
            <a:normAutofit/>
          </a:bodyPr>
          <a:lstStyle/>
          <a:p>
            <a:pPr marL="0" indent="0">
              <a:buNone/>
            </a:pPr>
            <a:r>
              <a:rPr lang="en-ID" sz="2200" b="1" dirty="0"/>
              <a:t>Mulai </a:t>
            </a:r>
            <a:r>
              <a:rPr lang="en-ID" sz="2200" b="1" dirty="0" err="1"/>
              <a:t>dari</a:t>
            </a:r>
            <a:r>
              <a:rPr lang="en-ID" sz="2200" b="1" dirty="0"/>
              <a:t> </a:t>
            </a:r>
            <a:r>
              <a:rPr lang="en-ID" sz="2200" b="1" dirty="0" err="1"/>
              <a:t>Bidang</a:t>
            </a:r>
            <a:r>
              <a:rPr lang="en-ID" sz="2200" b="1" dirty="0"/>
              <a:t> </a:t>
            </a:r>
            <a:r>
              <a:rPr lang="en-ID" sz="2200" b="1" dirty="0" err="1"/>
              <a:t>Ilmu</a:t>
            </a:r>
            <a:r>
              <a:rPr lang="en-ID" sz="2200" b="1" dirty="0"/>
              <a:t> dan Minat </a:t>
            </a:r>
            <a:r>
              <a:rPr lang="en-ID" sz="2200" b="1" dirty="0" err="1"/>
              <a:t>Pribadi</a:t>
            </a:r>
            <a:endParaRPr lang="en-ID" sz="2200" dirty="0"/>
          </a:p>
          <a:p>
            <a:r>
              <a:rPr lang="en-ID" sz="2200" dirty="0" err="1"/>
              <a:t>Tanyakan</a:t>
            </a:r>
            <a:r>
              <a:rPr lang="en-ID" sz="2200" dirty="0"/>
              <a:t> pada </a:t>
            </a:r>
            <a:r>
              <a:rPr lang="en-ID" sz="2200" dirty="0" err="1"/>
              <a:t>diri</a:t>
            </a:r>
            <a:r>
              <a:rPr lang="en-ID" sz="2200" dirty="0"/>
              <a:t> </a:t>
            </a:r>
            <a:r>
              <a:rPr lang="en-ID" sz="2200" dirty="0" err="1"/>
              <a:t>sendiri</a:t>
            </a:r>
            <a:r>
              <a:rPr lang="en-ID" sz="2200" dirty="0"/>
              <a:t>, </a:t>
            </a:r>
            <a:r>
              <a:rPr lang="en-ID" sz="2200" dirty="0" err="1"/>
              <a:t>sesuai</a:t>
            </a:r>
            <a:r>
              <a:rPr lang="en-ID" sz="2200" dirty="0"/>
              <a:t> </a:t>
            </a:r>
            <a:r>
              <a:rPr lang="en-ID" sz="2200" dirty="0" err="1"/>
              <a:t>kompetensi</a:t>
            </a:r>
            <a:r>
              <a:rPr lang="en-ID" sz="2200" dirty="0"/>
              <a:t>:</a:t>
            </a:r>
          </a:p>
          <a:p>
            <a:pPr lvl="0"/>
            <a:r>
              <a:rPr lang="en-ID" sz="2200" dirty="0" err="1"/>
              <a:t>Bidang</a:t>
            </a:r>
            <a:r>
              <a:rPr lang="en-ID" sz="2200" dirty="0"/>
              <a:t> </a:t>
            </a:r>
            <a:r>
              <a:rPr lang="en-ID" sz="2200" dirty="0" err="1"/>
              <a:t>apa</a:t>
            </a:r>
            <a:r>
              <a:rPr lang="en-ID" sz="2200" dirty="0"/>
              <a:t> yang paling </a:t>
            </a:r>
            <a:r>
              <a:rPr lang="en-ID" sz="2200" dirty="0" err="1"/>
              <a:t>membuat</a:t>
            </a:r>
            <a:r>
              <a:rPr lang="en-ID" sz="2200" dirty="0"/>
              <a:t> </a:t>
            </a:r>
            <a:r>
              <a:rPr lang="en-ID" sz="2200" dirty="0" err="1"/>
              <a:t>penasaran</a:t>
            </a:r>
            <a:r>
              <a:rPr lang="en-ID" sz="2200" dirty="0"/>
              <a:t>?</a:t>
            </a:r>
          </a:p>
          <a:p>
            <a:pPr lvl="0"/>
            <a:r>
              <a:rPr lang="en-ID" sz="2200" dirty="0" err="1"/>
              <a:t>Topik</a:t>
            </a:r>
            <a:r>
              <a:rPr lang="en-ID" sz="2200" dirty="0"/>
              <a:t> </a:t>
            </a:r>
            <a:r>
              <a:rPr lang="en-ID" sz="2200" dirty="0" err="1"/>
              <a:t>apa</a:t>
            </a:r>
            <a:r>
              <a:rPr lang="en-ID" sz="2200" dirty="0"/>
              <a:t> yang </a:t>
            </a:r>
            <a:r>
              <a:rPr lang="en-ID" sz="2200" dirty="0" err="1"/>
              <a:t>sering</a:t>
            </a:r>
            <a:r>
              <a:rPr lang="en-ID" sz="2200" dirty="0"/>
              <a:t> </a:t>
            </a:r>
            <a:r>
              <a:rPr lang="en-ID" sz="2200" dirty="0" err="1"/>
              <a:t>dipikirkan</a:t>
            </a:r>
            <a:r>
              <a:rPr lang="en-ID" sz="2200" dirty="0"/>
              <a:t> </a:t>
            </a:r>
            <a:r>
              <a:rPr lang="en-ID" sz="2200" dirty="0" err="1"/>
              <a:t>atau</a:t>
            </a:r>
            <a:r>
              <a:rPr lang="en-ID" sz="2200" dirty="0"/>
              <a:t> </a:t>
            </a:r>
            <a:r>
              <a:rPr lang="en-ID" sz="2200" dirty="0" err="1"/>
              <a:t>temui</a:t>
            </a:r>
            <a:r>
              <a:rPr lang="en-ID" sz="2200" dirty="0"/>
              <a:t> </a:t>
            </a:r>
            <a:r>
              <a:rPr lang="en-ID" sz="2200" dirty="0" err="1"/>
              <a:t>dalam</a:t>
            </a:r>
            <a:r>
              <a:rPr lang="en-ID" sz="2200" dirty="0"/>
              <a:t> </a:t>
            </a:r>
            <a:r>
              <a:rPr lang="en-ID" sz="2200" dirty="0" err="1"/>
              <a:t>praktik</a:t>
            </a:r>
            <a:r>
              <a:rPr lang="en-ID" sz="2200" dirty="0"/>
              <a:t> </a:t>
            </a:r>
            <a:r>
              <a:rPr lang="en-ID" sz="2200" dirty="0" err="1"/>
              <a:t>sehari-hari</a:t>
            </a:r>
            <a:r>
              <a:rPr lang="en-ID" sz="2200" dirty="0"/>
              <a:t>?</a:t>
            </a:r>
          </a:p>
          <a:p>
            <a:pPr lvl="0"/>
            <a:r>
              <a:rPr lang="en-ID" sz="2200" dirty="0" err="1"/>
              <a:t>Masalah</a:t>
            </a:r>
            <a:r>
              <a:rPr lang="en-ID" sz="2200" dirty="0"/>
              <a:t> </a:t>
            </a:r>
            <a:r>
              <a:rPr lang="en-ID" sz="2200" dirty="0" err="1"/>
              <a:t>apa</a:t>
            </a:r>
            <a:r>
              <a:rPr lang="en-ID" sz="2200" dirty="0"/>
              <a:t> yang </a:t>
            </a:r>
            <a:r>
              <a:rPr lang="en-ID" sz="2200" dirty="0" err="1"/>
              <a:t>belum</a:t>
            </a:r>
            <a:r>
              <a:rPr lang="en-ID" sz="2200" dirty="0"/>
              <a:t> punya </a:t>
            </a:r>
            <a:r>
              <a:rPr lang="en-ID" sz="2200" dirty="0" err="1"/>
              <a:t>solusi</a:t>
            </a:r>
            <a:r>
              <a:rPr lang="en-ID" sz="2200" dirty="0"/>
              <a:t> </a:t>
            </a:r>
            <a:r>
              <a:rPr lang="en-ID" sz="2200" dirty="0" err="1"/>
              <a:t>jelas</a:t>
            </a:r>
            <a:r>
              <a:rPr lang="en-ID" sz="2200" dirty="0"/>
              <a:t>?</a:t>
            </a:r>
          </a:p>
          <a:p>
            <a:endParaRPr lang="en-US" sz="2200" dirty="0"/>
          </a:p>
        </p:txBody>
      </p:sp>
      <p:pic>
        <p:nvPicPr>
          <p:cNvPr id="1026" name="Picture 2" descr="Kartun Sains Gambar PNG | File Vektor Dan PSD | Unduh Gratis Di Pngtree">
            <a:extLst>
              <a:ext uri="{FF2B5EF4-FFF2-40B4-BE49-F238E27FC236}">
                <a16:creationId xmlns:a16="http://schemas.microsoft.com/office/drawing/2014/main" id="{3FB41B8C-7925-66AF-B4B1-0B350485AAE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06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719411" y="918782"/>
            <a:ext cx="6666111" cy="439638"/>
          </a:xfrm>
          <a:prstGeom prst="rect">
            <a:avLst/>
          </a:prstGeom>
          <a:noFill/>
          <a:ln/>
        </p:spPr>
        <p:txBody>
          <a:bodyPr wrap="none" lIns="0" tIns="0" rIns="0" bIns="0" rtlCol="0" anchor="t"/>
          <a:lstStyle/>
          <a:p>
            <a:pPr defTabSz="761970">
              <a:lnSpc>
                <a:spcPts val="3375"/>
              </a:lnSpc>
            </a:pPr>
            <a:r>
              <a:rPr lang="en-US" sz="3600" b="1"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3600" b="1" dirty="0">
                <a:solidFill>
                  <a:srgbClr val="2C2926"/>
                </a:solidFill>
                <a:latin typeface="Bricolage Grotesque Semi Bold" pitchFamily="34" charset="0"/>
                <a:ea typeface="Bricolage Grotesque Semi Bold" pitchFamily="34" charset="-122"/>
                <a:cs typeface="Bricolage Grotesque Semi Bold" pitchFamily="34" charset="-120"/>
              </a:rPr>
              <a:t> Evaluasi Ide dengan Pendekatan "3R"</a:t>
            </a:r>
            <a:endParaRPr lang="en-US" sz="3600" b="1" dirty="0">
              <a:solidFill>
                <a:prstClr val="black"/>
              </a:solidFill>
              <a:latin typeface="Calibri" panose="020F0502020204030204"/>
            </a:endParaRPr>
          </a:p>
        </p:txBody>
      </p:sp>
      <p:sp>
        <p:nvSpPr>
          <p:cNvPr id="4" name="Shape 2"/>
          <p:cNvSpPr/>
          <p:nvPr/>
        </p:nvSpPr>
        <p:spPr>
          <a:xfrm>
            <a:off x="652463" y="1973164"/>
            <a:ext cx="3536553" cy="3473053"/>
          </a:xfrm>
          <a:prstGeom prst="roundRect">
            <a:avLst>
              <a:gd name="adj" fmla="val 2633"/>
            </a:avLst>
          </a:prstGeom>
          <a:solidFill>
            <a:srgbClr val="FFFFFF">
              <a:alpha val="95000"/>
            </a:srgbClr>
          </a:solidFill>
          <a:ln/>
        </p:spPr>
        <p:txBody>
          <a:bodyPr/>
          <a:lstStyle/>
          <a:p>
            <a:pPr defTabSz="761970"/>
            <a:endParaRPr lang="en-US" sz="1500" dirty="0">
              <a:solidFill>
                <a:prstClr val="black"/>
              </a:solidFill>
              <a:latin typeface="Calibri" panose="020F0502020204030204"/>
            </a:endParaRPr>
          </a:p>
        </p:txBody>
      </p:sp>
      <p:pic>
        <p:nvPicPr>
          <p:cNvPr id="5"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2463" y="1954113"/>
            <a:ext cx="3536553" cy="76200"/>
          </a:xfrm>
          <a:prstGeom prst="rect">
            <a:avLst/>
          </a:prstGeom>
        </p:spPr>
      </p:pic>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2777" y="1765201"/>
            <a:ext cx="415925" cy="415925"/>
          </a:xfrm>
          <a:prstGeom prst="rect">
            <a:avLst/>
          </a:prstGeom>
        </p:spPr>
      </p:pic>
      <p:sp>
        <p:nvSpPr>
          <p:cNvPr id="7" name="Text 3"/>
          <p:cNvSpPr/>
          <p:nvPr/>
        </p:nvSpPr>
        <p:spPr>
          <a:xfrm>
            <a:off x="2337494" y="1869182"/>
            <a:ext cx="166390" cy="207963"/>
          </a:xfrm>
          <a:prstGeom prst="rect">
            <a:avLst/>
          </a:prstGeom>
          <a:noFill/>
          <a:ln/>
        </p:spPr>
        <p:txBody>
          <a:bodyPr wrap="none" lIns="0" tIns="0" rIns="0" bIns="0" rtlCol="0" anchor="t"/>
          <a:lstStyle/>
          <a:p>
            <a:pPr defTabSz="761970">
              <a:lnSpc>
                <a:spcPts val="2083"/>
              </a:lnSpc>
            </a:pPr>
            <a:r>
              <a:rPr lang="en-US" sz="1292" dirty="0">
                <a:solidFill>
                  <a:srgbClr val="000000"/>
                </a:solidFill>
                <a:latin typeface="Bricolage Grotesque Semi Bold" pitchFamily="34" charset="0"/>
                <a:ea typeface="Bricolage Grotesque Semi Bold" pitchFamily="34" charset="-122"/>
                <a:cs typeface="Bricolage Grotesque Semi Bold" pitchFamily="34" charset="-120"/>
              </a:rPr>
              <a:t>1</a:t>
            </a:r>
            <a:endParaRPr lang="en-US" sz="1292" dirty="0">
              <a:solidFill>
                <a:prstClr val="black"/>
              </a:solidFill>
              <a:latin typeface="Calibri" panose="020F0502020204030204"/>
            </a:endParaRPr>
          </a:p>
        </p:txBody>
      </p:sp>
      <p:sp>
        <p:nvSpPr>
          <p:cNvPr id="8" name="Text 4"/>
          <p:cNvSpPr/>
          <p:nvPr/>
        </p:nvSpPr>
        <p:spPr>
          <a:xfrm>
            <a:off x="810121" y="2319735"/>
            <a:ext cx="1818581" cy="415925"/>
          </a:xfrm>
          <a:prstGeom prst="rect">
            <a:avLst/>
          </a:prstGeom>
          <a:solidFill>
            <a:schemeClr val="accent4">
              <a:lumMod val="60000"/>
              <a:lumOff val="40000"/>
            </a:schemeClr>
          </a:solidFill>
          <a:ln/>
        </p:spPr>
        <p:txBody>
          <a:bodyPr wrap="none" lIns="0" tIns="0" rIns="0" bIns="0" rtlCol="0" anchor="t"/>
          <a:lstStyle/>
          <a:p>
            <a:pPr defTabSz="761970">
              <a:lnSpc>
                <a:spcPts val="1667"/>
              </a:lnSpc>
            </a:pPr>
            <a:r>
              <a:rPr lang="en-US" sz="2400" b="1" dirty="0" err="1">
                <a:solidFill>
                  <a:srgbClr val="2C2926"/>
                </a:solidFill>
                <a:latin typeface="Bricolage Grotesque Semi Bold" pitchFamily="34" charset="0"/>
                <a:ea typeface="Bricolage Grotesque Semi Bold" pitchFamily="34" charset="-122"/>
                <a:cs typeface="Bricolage Grotesque Semi Bold" pitchFamily="34" charset="-120"/>
              </a:rPr>
              <a:t>Relevan</a:t>
            </a: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  </a:t>
            </a:r>
            <a:endParaRPr lang="en-US" sz="2400" b="1" dirty="0">
              <a:solidFill>
                <a:prstClr val="black"/>
              </a:solidFill>
              <a:latin typeface="Calibri" panose="020F0502020204030204"/>
            </a:endParaRPr>
          </a:p>
        </p:txBody>
      </p:sp>
      <p:sp>
        <p:nvSpPr>
          <p:cNvPr id="9" name="Text 5"/>
          <p:cNvSpPr/>
          <p:nvPr/>
        </p:nvSpPr>
        <p:spPr>
          <a:xfrm>
            <a:off x="810121" y="3008157"/>
            <a:ext cx="3221236" cy="665559"/>
          </a:xfrm>
          <a:prstGeom prst="rect">
            <a:avLst/>
          </a:prstGeom>
          <a:noFill/>
          <a:ln/>
        </p:spPr>
        <p:txBody>
          <a:bodyPr wrap="square" lIns="0" tIns="0" rIns="0" bIns="0" rtlCol="0" anchor="t"/>
          <a:lstStyle/>
          <a:p>
            <a:pPr defTabSz="761970">
              <a:lnSpc>
                <a:spcPts val="1708"/>
              </a:lnSpc>
            </a:pPr>
            <a:r>
              <a:rPr lang="en-US" sz="2000" b="1" dirty="0">
                <a:solidFill>
                  <a:srgbClr val="2C2926"/>
                </a:solidFill>
                <a:latin typeface="Inter" pitchFamily="34" charset="0"/>
                <a:ea typeface="Inter" pitchFamily="34" charset="-122"/>
                <a:cs typeface="Inter" pitchFamily="34" charset="-120"/>
              </a:rPr>
              <a:t>Pertanyaan Kunci:</a:t>
            </a:r>
            <a:r>
              <a:rPr lang="en-US" sz="2000" dirty="0">
                <a:solidFill>
                  <a:srgbClr val="2C2926"/>
                </a:solidFill>
                <a:latin typeface="Inter" pitchFamily="34" charset="0"/>
                <a:ea typeface="Inter" pitchFamily="34" charset="-122"/>
                <a:cs typeface="Inter" pitchFamily="34" charset="-120"/>
              </a:rPr>
              <a:t> Apakah ide ini sesuai dengan </a:t>
            </a:r>
            <a:r>
              <a:rPr lang="en-US" sz="2000" dirty="0" err="1">
                <a:solidFill>
                  <a:srgbClr val="2C2926"/>
                </a:solidFill>
                <a:latin typeface="Inter" pitchFamily="34" charset="0"/>
                <a:ea typeface="Inter" pitchFamily="34" charset="-122"/>
                <a:cs typeface="Inter" pitchFamily="34" charset="-120"/>
              </a:rPr>
              <a:t>bidang</a:t>
            </a:r>
            <a:r>
              <a:rPr lang="en-US" sz="2000" dirty="0">
                <a:solidFill>
                  <a:srgbClr val="2C2926"/>
                </a:solidFill>
                <a:latin typeface="Inter" pitchFamily="34" charset="0"/>
                <a:ea typeface="Inter" pitchFamily="34" charset="-122"/>
                <a:cs typeface="Inter" pitchFamily="34" charset="-120"/>
              </a:rPr>
              <a:t> dan menjawab kebutuhan aktual saat ini?</a:t>
            </a:r>
            <a:endParaRPr lang="en-US" sz="2000" dirty="0">
              <a:solidFill>
                <a:prstClr val="black"/>
              </a:solidFill>
              <a:latin typeface="Calibri" panose="020F0502020204030204"/>
            </a:endParaRPr>
          </a:p>
        </p:txBody>
      </p:sp>
      <p:sp>
        <p:nvSpPr>
          <p:cNvPr id="13" name="Shape 9"/>
          <p:cNvSpPr/>
          <p:nvPr/>
        </p:nvSpPr>
        <p:spPr>
          <a:xfrm>
            <a:off x="4327624" y="1973164"/>
            <a:ext cx="3536653" cy="3473053"/>
          </a:xfrm>
          <a:prstGeom prst="roundRect">
            <a:avLst>
              <a:gd name="adj" fmla="val 2633"/>
            </a:avLst>
          </a:prstGeom>
          <a:solidFill>
            <a:srgbClr val="FFFFFF">
              <a:alpha val="95000"/>
            </a:srgbClr>
          </a:solidFill>
          <a:ln/>
        </p:spPr>
        <p:txBody>
          <a:bodyPr/>
          <a:lstStyle/>
          <a:p>
            <a:pPr defTabSz="761970"/>
            <a:endParaRPr lang="en-US" sz="1500">
              <a:solidFill>
                <a:prstClr val="black"/>
              </a:solidFill>
              <a:latin typeface="Calibri" panose="020F0502020204030204"/>
            </a:endParaRPr>
          </a:p>
        </p:txBody>
      </p:sp>
      <p:pic>
        <p:nvPicPr>
          <p:cNvPr id="14" name="Image 2"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27624" y="1954113"/>
            <a:ext cx="3536653" cy="76200"/>
          </a:xfrm>
          <a:prstGeom prst="rect">
            <a:avLst/>
          </a:prstGeom>
        </p:spPr>
      </p:pic>
      <p:pic>
        <p:nvPicPr>
          <p:cNvPr id="15" name="Image 3"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87938" y="1765201"/>
            <a:ext cx="415925" cy="415925"/>
          </a:xfrm>
          <a:prstGeom prst="rect">
            <a:avLst/>
          </a:prstGeom>
        </p:spPr>
      </p:pic>
      <p:sp>
        <p:nvSpPr>
          <p:cNvPr id="16" name="Text 10"/>
          <p:cNvSpPr/>
          <p:nvPr/>
        </p:nvSpPr>
        <p:spPr>
          <a:xfrm>
            <a:off x="6012657" y="1869182"/>
            <a:ext cx="166390" cy="207963"/>
          </a:xfrm>
          <a:prstGeom prst="rect">
            <a:avLst/>
          </a:prstGeom>
          <a:noFill/>
          <a:ln/>
        </p:spPr>
        <p:txBody>
          <a:bodyPr wrap="none" lIns="0" tIns="0" rIns="0" bIns="0" rtlCol="0" anchor="t"/>
          <a:lstStyle/>
          <a:p>
            <a:pPr defTabSz="761970">
              <a:lnSpc>
                <a:spcPts val="2083"/>
              </a:lnSpc>
            </a:pPr>
            <a:r>
              <a:rPr lang="en-US" sz="1292" dirty="0">
                <a:solidFill>
                  <a:srgbClr val="000000"/>
                </a:solidFill>
                <a:latin typeface="Bricolage Grotesque Semi Bold" pitchFamily="34" charset="0"/>
                <a:ea typeface="Bricolage Grotesque Semi Bold" pitchFamily="34" charset="-122"/>
                <a:cs typeface="Bricolage Grotesque Semi Bold" pitchFamily="34" charset="-120"/>
              </a:rPr>
              <a:t>2</a:t>
            </a:r>
            <a:endParaRPr lang="en-US" sz="1292" dirty="0">
              <a:solidFill>
                <a:prstClr val="black"/>
              </a:solidFill>
              <a:latin typeface="Calibri" panose="020F0502020204030204"/>
            </a:endParaRPr>
          </a:p>
        </p:txBody>
      </p:sp>
      <p:sp>
        <p:nvSpPr>
          <p:cNvPr id="17" name="Text 11"/>
          <p:cNvSpPr/>
          <p:nvPr/>
        </p:nvSpPr>
        <p:spPr>
          <a:xfrm>
            <a:off x="4485184" y="2737449"/>
            <a:ext cx="1733253" cy="374253"/>
          </a:xfrm>
          <a:prstGeom prst="rect">
            <a:avLst/>
          </a:prstGeom>
          <a:solidFill>
            <a:schemeClr val="accent4">
              <a:lumMod val="60000"/>
              <a:lumOff val="40000"/>
            </a:schemeClr>
          </a:solidFill>
          <a:ln/>
        </p:spPr>
        <p:txBody>
          <a:bodyPr wrap="none" lIns="0" tIns="0" rIns="0" bIns="0" rtlCol="0" anchor="t"/>
          <a:lstStyle/>
          <a:p>
            <a:pPr defTabSz="761970">
              <a:lnSpc>
                <a:spcPts val="1667"/>
              </a:lnSpc>
            </a:pPr>
            <a:r>
              <a:rPr lang="en-US" sz="2400" b="1" dirty="0" err="1">
                <a:solidFill>
                  <a:srgbClr val="2C2926"/>
                </a:solidFill>
                <a:latin typeface="Bricolage Grotesque Semi Bold" pitchFamily="34" charset="0"/>
                <a:ea typeface="Bricolage Grotesque Semi Bold" pitchFamily="34" charset="-122"/>
                <a:cs typeface="Bricolage Grotesque Semi Bold" pitchFamily="34" charset="-120"/>
              </a:rPr>
              <a:t>Realistis</a:t>
            </a: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  </a:t>
            </a:r>
            <a:endParaRPr lang="en-US" sz="2400" b="1" dirty="0">
              <a:solidFill>
                <a:prstClr val="black"/>
              </a:solidFill>
              <a:latin typeface="Calibri" panose="020F0502020204030204"/>
            </a:endParaRPr>
          </a:p>
        </p:txBody>
      </p:sp>
      <p:sp>
        <p:nvSpPr>
          <p:cNvPr id="18" name="Text 12"/>
          <p:cNvSpPr/>
          <p:nvPr/>
        </p:nvSpPr>
        <p:spPr>
          <a:xfrm>
            <a:off x="4485184" y="3401629"/>
            <a:ext cx="3221335" cy="665559"/>
          </a:xfrm>
          <a:prstGeom prst="rect">
            <a:avLst/>
          </a:prstGeom>
          <a:noFill/>
          <a:ln/>
        </p:spPr>
        <p:txBody>
          <a:bodyPr wrap="square" lIns="0" tIns="0" rIns="0" bIns="0" rtlCol="0" anchor="t"/>
          <a:lstStyle/>
          <a:p>
            <a:pPr defTabSz="761970">
              <a:lnSpc>
                <a:spcPts val="1708"/>
              </a:lnSpc>
            </a:pPr>
            <a:r>
              <a:rPr lang="en-US" sz="2000" b="1" dirty="0">
                <a:solidFill>
                  <a:srgbClr val="2C2926"/>
                </a:solidFill>
                <a:latin typeface="Inter" pitchFamily="34" charset="0"/>
                <a:ea typeface="Inter" pitchFamily="34" charset="-122"/>
                <a:cs typeface="Inter" pitchFamily="34" charset="-120"/>
              </a:rPr>
              <a:t>Pertanyaan Kunci:</a:t>
            </a:r>
            <a:r>
              <a:rPr lang="en-US" sz="2000" dirty="0">
                <a:solidFill>
                  <a:srgbClr val="2C2926"/>
                </a:solidFill>
                <a:latin typeface="Inter" pitchFamily="34" charset="0"/>
                <a:ea typeface="Inter" pitchFamily="34" charset="-122"/>
                <a:cs typeface="Inter" pitchFamily="34" charset="-120"/>
              </a:rPr>
              <a:t> Apakah penelitian ini bisa dilakukan dengan sumber daya yang </a:t>
            </a:r>
            <a:r>
              <a:rPr lang="en-US" sz="2000" dirty="0" err="1">
                <a:solidFill>
                  <a:srgbClr val="2C2926"/>
                </a:solidFill>
                <a:latin typeface="Inter" pitchFamily="34" charset="0"/>
                <a:ea typeface="Inter" pitchFamily="34" charset="-122"/>
                <a:cs typeface="Inter" pitchFamily="34" charset="-120"/>
              </a:rPr>
              <a:t>ada</a:t>
            </a:r>
            <a:r>
              <a:rPr lang="en-US" sz="2000" dirty="0">
                <a:solidFill>
                  <a:srgbClr val="2C2926"/>
                </a:solidFill>
                <a:latin typeface="Inter" pitchFamily="34" charset="0"/>
                <a:ea typeface="Inter" pitchFamily="34" charset="-122"/>
                <a:cs typeface="Inter" pitchFamily="34" charset="-120"/>
              </a:rPr>
              <a:t> ? </a:t>
            </a:r>
            <a:r>
              <a:rPr lang="en-US" sz="2000" dirty="0" err="1">
                <a:solidFill>
                  <a:srgbClr val="2C2926"/>
                </a:solidFill>
                <a:latin typeface="Inter" pitchFamily="34" charset="0"/>
                <a:ea typeface="Inter" pitchFamily="34" charset="-122"/>
                <a:cs typeface="Inter" pitchFamily="34" charset="-120"/>
              </a:rPr>
              <a:t>Biaya</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alat</a:t>
            </a:r>
            <a:r>
              <a:rPr lang="en-US" sz="2000" dirty="0">
                <a:solidFill>
                  <a:srgbClr val="2C2926"/>
                </a:solidFill>
                <a:latin typeface="Inter" pitchFamily="34" charset="0"/>
                <a:ea typeface="Inter" pitchFamily="34" charset="-122"/>
                <a:cs typeface="Inter" pitchFamily="34" charset="-120"/>
              </a:rPr>
              <a:t>, </a:t>
            </a:r>
            <a:r>
              <a:rPr lang="en-US" sz="2000" dirty="0" err="1">
                <a:solidFill>
                  <a:srgbClr val="2C2926"/>
                </a:solidFill>
                <a:latin typeface="Inter" pitchFamily="34" charset="0"/>
                <a:ea typeface="Inter" pitchFamily="34" charset="-122"/>
                <a:cs typeface="Inter" pitchFamily="34" charset="-120"/>
              </a:rPr>
              <a:t>teknis</a:t>
            </a:r>
            <a:r>
              <a:rPr lang="en-US" sz="2000" dirty="0">
                <a:solidFill>
                  <a:srgbClr val="2C2926"/>
                </a:solidFill>
                <a:latin typeface="Inter" pitchFamily="34" charset="0"/>
                <a:ea typeface="Inter" pitchFamily="34" charset="-122"/>
                <a:cs typeface="Inter" pitchFamily="34" charset="-120"/>
              </a:rPr>
              <a:t>, lab</a:t>
            </a:r>
            <a:endParaRPr lang="en-US" sz="2000" dirty="0">
              <a:solidFill>
                <a:prstClr val="black"/>
              </a:solidFill>
              <a:latin typeface="Calibri" panose="020F0502020204030204"/>
            </a:endParaRPr>
          </a:p>
        </p:txBody>
      </p:sp>
      <p:sp>
        <p:nvSpPr>
          <p:cNvPr id="23" name="Shape 17"/>
          <p:cNvSpPr/>
          <p:nvPr/>
        </p:nvSpPr>
        <p:spPr>
          <a:xfrm>
            <a:off x="8002885" y="1973164"/>
            <a:ext cx="3536653" cy="3473053"/>
          </a:xfrm>
          <a:prstGeom prst="roundRect">
            <a:avLst>
              <a:gd name="adj" fmla="val 2633"/>
            </a:avLst>
          </a:prstGeom>
          <a:solidFill>
            <a:srgbClr val="FFFFFF">
              <a:alpha val="95000"/>
            </a:srgbClr>
          </a:solidFill>
          <a:ln/>
        </p:spPr>
        <p:txBody>
          <a:bodyPr/>
          <a:lstStyle/>
          <a:p>
            <a:pPr defTabSz="761970"/>
            <a:endParaRPr lang="en-US" sz="1500">
              <a:solidFill>
                <a:prstClr val="black"/>
              </a:solidFill>
              <a:latin typeface="Calibri" panose="020F0502020204030204"/>
            </a:endParaRPr>
          </a:p>
        </p:txBody>
      </p:sp>
      <p:pic>
        <p:nvPicPr>
          <p:cNvPr id="24" name="Image 4"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2885" y="1954113"/>
            <a:ext cx="3536653" cy="76200"/>
          </a:xfrm>
          <a:prstGeom prst="rect">
            <a:avLst/>
          </a:prstGeom>
        </p:spPr>
      </p:pic>
      <p:pic>
        <p:nvPicPr>
          <p:cNvPr id="25" name="Image 5"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63199" y="1765201"/>
            <a:ext cx="415925" cy="415925"/>
          </a:xfrm>
          <a:prstGeom prst="rect">
            <a:avLst/>
          </a:prstGeom>
        </p:spPr>
      </p:pic>
      <p:sp>
        <p:nvSpPr>
          <p:cNvPr id="26" name="Text 18"/>
          <p:cNvSpPr/>
          <p:nvPr/>
        </p:nvSpPr>
        <p:spPr>
          <a:xfrm>
            <a:off x="9687918" y="1869182"/>
            <a:ext cx="166390" cy="207963"/>
          </a:xfrm>
          <a:prstGeom prst="rect">
            <a:avLst/>
          </a:prstGeom>
          <a:noFill/>
          <a:ln/>
        </p:spPr>
        <p:txBody>
          <a:bodyPr wrap="none" lIns="0" tIns="0" rIns="0" bIns="0" rtlCol="0" anchor="t"/>
          <a:lstStyle/>
          <a:p>
            <a:pPr defTabSz="761970">
              <a:lnSpc>
                <a:spcPts val="2083"/>
              </a:lnSpc>
            </a:pPr>
            <a:r>
              <a:rPr lang="en-US" sz="1292" dirty="0">
                <a:solidFill>
                  <a:srgbClr val="000000"/>
                </a:solidFill>
                <a:latin typeface="Bricolage Grotesque Semi Bold" pitchFamily="34" charset="0"/>
                <a:ea typeface="Bricolage Grotesque Semi Bold" pitchFamily="34" charset="-122"/>
                <a:cs typeface="Bricolage Grotesque Semi Bold" pitchFamily="34" charset="-120"/>
              </a:rPr>
              <a:t>3</a:t>
            </a:r>
            <a:endParaRPr lang="en-US" sz="1292" dirty="0">
              <a:solidFill>
                <a:prstClr val="black"/>
              </a:solidFill>
              <a:latin typeface="Calibri" panose="020F0502020204030204"/>
            </a:endParaRPr>
          </a:p>
        </p:txBody>
      </p:sp>
      <p:sp>
        <p:nvSpPr>
          <p:cNvPr id="27" name="Text 19"/>
          <p:cNvSpPr/>
          <p:nvPr/>
        </p:nvSpPr>
        <p:spPr>
          <a:xfrm>
            <a:off x="8263783" y="3401629"/>
            <a:ext cx="2930243" cy="665559"/>
          </a:xfrm>
          <a:prstGeom prst="rect">
            <a:avLst/>
          </a:prstGeom>
          <a:solidFill>
            <a:schemeClr val="accent4">
              <a:lumMod val="60000"/>
              <a:lumOff val="40000"/>
            </a:schemeClr>
          </a:solidFill>
          <a:ln/>
        </p:spPr>
        <p:txBody>
          <a:bodyPr wrap="none" lIns="0" tIns="0" rIns="0" bIns="0" rtlCol="0" anchor="t"/>
          <a:lstStyle/>
          <a:p>
            <a:pPr defTabSz="761970">
              <a:lnSpc>
                <a:spcPts val="1667"/>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Researchable</a:t>
            </a:r>
          </a:p>
          <a:p>
            <a:pPr defTabSz="761970">
              <a:lnSpc>
                <a:spcPts val="1667"/>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 (Dapat Diteliti)</a:t>
            </a:r>
            <a:endParaRPr lang="en-US" sz="2400" b="1" dirty="0">
              <a:solidFill>
                <a:prstClr val="black"/>
              </a:solidFill>
              <a:latin typeface="Calibri" panose="020F0502020204030204"/>
            </a:endParaRPr>
          </a:p>
        </p:txBody>
      </p:sp>
      <p:sp>
        <p:nvSpPr>
          <p:cNvPr id="28" name="Text 20"/>
          <p:cNvSpPr/>
          <p:nvPr/>
        </p:nvSpPr>
        <p:spPr>
          <a:xfrm>
            <a:off x="8368456" y="4610507"/>
            <a:ext cx="3221335" cy="1202323"/>
          </a:xfrm>
          <a:prstGeom prst="rect">
            <a:avLst/>
          </a:prstGeom>
          <a:noFill/>
          <a:ln/>
        </p:spPr>
        <p:txBody>
          <a:bodyPr wrap="square" lIns="0" tIns="0" rIns="0" bIns="0" rtlCol="0" anchor="t"/>
          <a:lstStyle/>
          <a:p>
            <a:pPr defTabSz="761970">
              <a:lnSpc>
                <a:spcPts val="1708"/>
              </a:lnSpc>
            </a:pPr>
            <a:r>
              <a:rPr lang="en-US" sz="2000" b="1" dirty="0">
                <a:solidFill>
                  <a:srgbClr val="2C2926"/>
                </a:solidFill>
                <a:latin typeface="Inter" pitchFamily="34" charset="0"/>
                <a:ea typeface="Inter" pitchFamily="34" charset="-122"/>
                <a:cs typeface="Inter" pitchFamily="34" charset="-120"/>
              </a:rPr>
              <a:t>Pertanyaan Kunci:</a:t>
            </a:r>
            <a:r>
              <a:rPr lang="en-US" sz="2000" dirty="0">
                <a:solidFill>
                  <a:srgbClr val="2C2926"/>
                </a:solidFill>
                <a:latin typeface="Inter" pitchFamily="34" charset="0"/>
                <a:ea typeface="Inter" pitchFamily="34" charset="-122"/>
                <a:cs typeface="Inter" pitchFamily="34" charset="-120"/>
              </a:rPr>
              <a:t> Apakah ide ini bisa dijawab dengan metode ilmiah dan data yang bisa dikumpulkan?</a:t>
            </a:r>
            <a:endParaRPr lang="en-US" sz="2000" dirty="0">
              <a:solidFill>
                <a:prstClr val="black"/>
              </a:solidFill>
              <a:latin typeface="Calibri" panose="020F0502020204030204"/>
            </a:endParaRPr>
          </a:p>
        </p:txBody>
      </p:sp>
      <p:pic>
        <p:nvPicPr>
          <p:cNvPr id="34" name="Image 6"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1071" y="5812830"/>
            <a:ext cx="173236" cy="1386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6630" y="148084"/>
            <a:ext cx="10049470" cy="676821"/>
          </a:xfrm>
          <a:prstGeom prst="rect">
            <a:avLst/>
          </a:prstGeom>
          <a:solidFill>
            <a:schemeClr val="accent4">
              <a:lumMod val="60000"/>
              <a:lumOff val="40000"/>
            </a:schemeClr>
          </a:solidFill>
          <a:ln/>
        </p:spPr>
        <p:txBody>
          <a:bodyPr wrap="none" lIns="0" tIns="0" rIns="0" bIns="0" rtlCol="0" anchor="t"/>
          <a:lstStyle/>
          <a:p>
            <a:pPr defTabSz="761970">
              <a:lnSpc>
                <a:spcPts val="2625"/>
              </a:lnSpc>
            </a:pPr>
            <a:r>
              <a:rPr lang="en-US" sz="3200" dirty="0">
                <a:solidFill>
                  <a:srgbClr val="000000"/>
                </a:solidFill>
                <a:latin typeface="Bricolage Grotesque Semi Bold" pitchFamily="34" charset="0"/>
                <a:ea typeface="Bricolage Grotesque Semi Bold" pitchFamily="34" charset="-122"/>
                <a:cs typeface="Bricolage Grotesque Semi Bold" pitchFamily="34" charset="-120"/>
              </a:rPr>
              <a:t>🚀</a:t>
            </a: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 </a:t>
            </a:r>
          </a:p>
          <a:p>
            <a:pPr defTabSz="761970">
              <a:lnSpc>
                <a:spcPts val="2625"/>
              </a:lnSpc>
            </a:pPr>
            <a:r>
              <a:rPr lang="en-US" sz="3200" dirty="0">
                <a:solidFill>
                  <a:srgbClr val="2C2926"/>
                </a:solidFill>
                <a:latin typeface="Bricolage Grotesque Semi Bold" pitchFamily="34" charset="0"/>
                <a:ea typeface="Bricolage Grotesque Semi Bold" pitchFamily="34" charset="-122"/>
                <a:cs typeface="Bricolage Grotesque Semi Bold" pitchFamily="34" charset="-120"/>
              </a:rPr>
              <a:t>MANFAATKAN TREN DAN ISU GLOBAL SEBAGAI INSPIRASI</a:t>
            </a:r>
            <a:endParaRPr lang="en-US" sz="3200" dirty="0">
              <a:solidFill>
                <a:prstClr val="black"/>
              </a:solidFill>
              <a:latin typeface="Calibri" panose="020F0502020204030204"/>
            </a:endParaRPr>
          </a:p>
        </p:txBody>
      </p:sp>
      <p:pic>
        <p:nvPicPr>
          <p:cNvPr id="3"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6630" y="1065015"/>
            <a:ext cx="3088878" cy="1511994"/>
          </a:xfrm>
          <a:prstGeom prst="rect">
            <a:avLst/>
          </a:prstGeom>
        </p:spPr>
      </p:pic>
      <p:sp>
        <p:nvSpPr>
          <p:cNvPr id="4" name="Text 1"/>
          <p:cNvSpPr/>
          <p:nvPr/>
        </p:nvSpPr>
        <p:spPr>
          <a:xfrm>
            <a:off x="5669260" y="914300"/>
            <a:ext cx="5866110" cy="341511"/>
          </a:xfrm>
          <a:prstGeom prst="rect">
            <a:avLst/>
          </a:prstGeom>
          <a:noFill/>
          <a:ln/>
        </p:spPr>
        <p:txBody>
          <a:bodyPr wrap="square" lIns="0" tIns="0" rIns="0" bIns="0" rtlCol="0" anchor="t"/>
          <a:lstStyle/>
          <a:p>
            <a:pPr defTabSz="761970"/>
            <a:r>
              <a:rPr lang="en-US" sz="2400" dirty="0">
                <a:solidFill>
                  <a:srgbClr val="2C2926"/>
                </a:solidFill>
                <a:latin typeface="Arial" panose="020B0604020202020204" pitchFamily="34" charset="0"/>
                <a:ea typeface="Inter" pitchFamily="34" charset="-122"/>
                <a:cs typeface="Arial" panose="020B0604020202020204" pitchFamily="34" charset="0"/>
              </a:rPr>
              <a:t>Penelitian yang terhubung dengan isu global memiliki dampak dan relevansi yang lebih luas. Kaitkan ide riset Anda dengan tren dan tantangan dunia untuk meningkatkan nilai strategis dan peluang publikasi internasional.</a:t>
            </a:r>
            <a:endParaRPr lang="en-US" sz="2400" dirty="0">
              <a:solidFill>
                <a:prstClr val="black"/>
              </a:solidFill>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640" y="3118642"/>
            <a:ext cx="320080" cy="320080"/>
          </a:xfrm>
          <a:prstGeom prst="rect">
            <a:avLst/>
          </a:prstGeom>
        </p:spPr>
      </p:pic>
      <p:sp>
        <p:nvSpPr>
          <p:cNvPr id="8" name="Text 3"/>
          <p:cNvSpPr/>
          <p:nvPr/>
        </p:nvSpPr>
        <p:spPr>
          <a:xfrm>
            <a:off x="769640" y="3603327"/>
            <a:ext cx="4899620" cy="386655"/>
          </a:xfrm>
          <a:prstGeom prst="rect">
            <a:avLst/>
          </a:prstGeom>
          <a:solidFill>
            <a:schemeClr val="accent4">
              <a:lumMod val="60000"/>
              <a:lumOff val="40000"/>
            </a:schemeClr>
          </a:solidFill>
          <a:ln/>
        </p:spPr>
        <p:txBody>
          <a:bodyPr wrap="none" lIns="0" tIns="0" rIns="0" bIns="0" rtlCol="0" anchor="t"/>
          <a:lstStyle/>
          <a:p>
            <a:pPr defTabSz="761970">
              <a:lnSpc>
                <a:spcPts val="1292"/>
              </a:lnSpc>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SDGs (Sustainable Development Goals)</a:t>
            </a:r>
            <a:endParaRPr lang="en-US" sz="2400" dirty="0">
              <a:solidFill>
                <a:prstClr val="black"/>
              </a:solidFill>
              <a:latin typeface="Calibri" panose="020F0502020204030204"/>
            </a:endParaRPr>
          </a:p>
        </p:txBody>
      </p:sp>
      <p:pic>
        <p:nvPicPr>
          <p:cNvPr id="11" name="Image 3" descr="preencoded.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90258" y="3182061"/>
            <a:ext cx="320080" cy="320080"/>
          </a:xfrm>
          <a:prstGeom prst="rect">
            <a:avLst/>
          </a:prstGeom>
        </p:spPr>
      </p:pic>
      <p:pic>
        <p:nvPicPr>
          <p:cNvPr id="12" name="Image 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0298" y="3018036"/>
            <a:ext cx="144066" cy="144066"/>
          </a:xfrm>
          <a:prstGeom prst="rect">
            <a:avLst/>
          </a:prstGeom>
        </p:spPr>
      </p:pic>
      <p:sp>
        <p:nvSpPr>
          <p:cNvPr id="13" name="Text 6"/>
          <p:cNvSpPr/>
          <p:nvPr/>
        </p:nvSpPr>
        <p:spPr>
          <a:xfrm>
            <a:off x="6262290" y="3621768"/>
            <a:ext cx="4695762" cy="386655"/>
          </a:xfrm>
          <a:prstGeom prst="rect">
            <a:avLst/>
          </a:prstGeom>
          <a:solidFill>
            <a:schemeClr val="accent4">
              <a:lumMod val="60000"/>
              <a:lumOff val="40000"/>
            </a:schemeClr>
          </a:solidFill>
          <a:ln/>
        </p:spPr>
        <p:txBody>
          <a:bodyPr wrap="none" lIns="0" tIns="0" rIns="0" bIns="0" rtlCol="0" anchor="t"/>
          <a:lstStyle/>
          <a:p>
            <a:pPr defTabSz="761970">
              <a:lnSpc>
                <a:spcPts val="1292"/>
              </a:lnSpc>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Transformasi Digital &amp; Inovasi Cerdas</a:t>
            </a:r>
            <a:endParaRPr lang="en-US" sz="2400" dirty="0">
              <a:solidFill>
                <a:prstClr val="black"/>
              </a:solidFill>
              <a:latin typeface="Calibri" panose="020F0502020204030204"/>
            </a:endParaRPr>
          </a:p>
        </p:txBody>
      </p:sp>
      <p:pic>
        <p:nvPicPr>
          <p:cNvPr id="16" name="Image 5" descr="preencode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40674" y="4154587"/>
            <a:ext cx="320080" cy="320080"/>
          </a:xfrm>
          <a:prstGeom prst="rect">
            <a:avLst/>
          </a:prstGeom>
        </p:spPr>
      </p:pic>
      <p:sp>
        <p:nvSpPr>
          <p:cNvPr id="18" name="Text 9"/>
          <p:cNvSpPr/>
          <p:nvPr/>
        </p:nvSpPr>
        <p:spPr>
          <a:xfrm>
            <a:off x="769639" y="4639272"/>
            <a:ext cx="4746257" cy="386655"/>
          </a:xfrm>
          <a:prstGeom prst="rect">
            <a:avLst/>
          </a:prstGeom>
          <a:solidFill>
            <a:schemeClr val="accent4">
              <a:lumMod val="60000"/>
              <a:lumOff val="40000"/>
            </a:schemeClr>
          </a:solidFill>
          <a:ln/>
        </p:spPr>
        <p:txBody>
          <a:bodyPr wrap="none" lIns="0" tIns="0" rIns="0" bIns="0" rtlCol="0" anchor="t"/>
          <a:lstStyle/>
          <a:p>
            <a:pPr defTabSz="761970">
              <a:lnSpc>
                <a:spcPts val="1292"/>
              </a:lnSpc>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Perubahan Iklim &amp; Ketahanan Pangan</a:t>
            </a:r>
            <a:endParaRPr lang="en-US" sz="2400" dirty="0">
              <a:solidFill>
                <a:prstClr val="black"/>
              </a:solidFill>
              <a:latin typeface="Calibri" panose="020F0502020204030204"/>
            </a:endParaRPr>
          </a:p>
        </p:txBody>
      </p:sp>
      <p:pic>
        <p:nvPicPr>
          <p:cNvPr id="21" name="Image 7" descr="preencode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62291" y="4432498"/>
            <a:ext cx="320080" cy="320080"/>
          </a:xfrm>
          <a:prstGeom prst="rect">
            <a:avLst/>
          </a:prstGeom>
        </p:spPr>
      </p:pic>
      <p:pic>
        <p:nvPicPr>
          <p:cNvPr id="22" name="Image 8"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50298" y="4520407"/>
            <a:ext cx="144066" cy="144066"/>
          </a:xfrm>
          <a:prstGeom prst="rect">
            <a:avLst/>
          </a:prstGeom>
        </p:spPr>
      </p:pic>
      <p:sp>
        <p:nvSpPr>
          <p:cNvPr id="23" name="Text 12"/>
          <p:cNvSpPr/>
          <p:nvPr/>
        </p:nvSpPr>
        <p:spPr>
          <a:xfrm>
            <a:off x="6262290" y="4639272"/>
            <a:ext cx="4209065" cy="386655"/>
          </a:xfrm>
          <a:prstGeom prst="rect">
            <a:avLst/>
          </a:prstGeom>
          <a:solidFill>
            <a:schemeClr val="accent4">
              <a:lumMod val="60000"/>
              <a:lumOff val="40000"/>
            </a:schemeClr>
          </a:solidFill>
          <a:ln/>
        </p:spPr>
        <p:txBody>
          <a:bodyPr wrap="none" lIns="0" tIns="0" rIns="0" bIns="0" rtlCol="0" anchor="t"/>
          <a:lstStyle/>
          <a:p>
            <a:pPr defTabSz="761970">
              <a:lnSpc>
                <a:spcPts val="1292"/>
              </a:lnSpc>
            </a:pPr>
            <a:r>
              <a:rPr lang="en-US" sz="2400" dirty="0">
                <a:solidFill>
                  <a:srgbClr val="2C2926"/>
                </a:solidFill>
                <a:latin typeface="Bricolage Grotesque Semi Bold" pitchFamily="34" charset="0"/>
                <a:ea typeface="Bricolage Grotesque Semi Bold" pitchFamily="34" charset="-122"/>
                <a:cs typeface="Bricolage Grotesque Semi Bold" pitchFamily="34" charset="-120"/>
              </a:rPr>
              <a:t>Kearifan Lokal &amp; Keberlanjutan</a:t>
            </a:r>
            <a:endParaRPr lang="en-US" sz="2400" dirty="0">
              <a:solidFill>
                <a:prstClr val="black"/>
              </a:solidFill>
              <a:latin typeface="Calibri" panose="020F0502020204030204"/>
            </a:endParaRPr>
          </a:p>
        </p:txBody>
      </p:sp>
      <p:sp>
        <p:nvSpPr>
          <p:cNvPr id="26" name="Shape 15"/>
          <p:cNvSpPr/>
          <p:nvPr/>
        </p:nvSpPr>
        <p:spPr>
          <a:xfrm>
            <a:off x="656630" y="5835253"/>
            <a:ext cx="12700" cy="581620"/>
          </a:xfrm>
          <a:prstGeom prst="rect">
            <a:avLst/>
          </a:prstGeom>
          <a:solidFill>
            <a:srgbClr val="E7BF6A"/>
          </a:solidFill>
          <a:ln/>
        </p:spPr>
        <p:txBody>
          <a:bodyPr/>
          <a:lstStyle/>
          <a:p>
            <a:pPr defTabSz="761970"/>
            <a:endParaRPr lang="en-US" sz="1500">
              <a:solidFill>
                <a:prstClr val="black"/>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73397"/>
            <a:ext cx="5324376" cy="516732"/>
          </a:xfrm>
          <a:prstGeom prst="rect">
            <a:avLst/>
          </a:prstGeom>
          <a:solidFill>
            <a:schemeClr val="accent4">
              <a:lumMod val="60000"/>
              <a:lumOff val="40000"/>
            </a:schemeClr>
          </a:solidFill>
          <a:ln/>
        </p:spPr>
        <p:txBody>
          <a:bodyPr wrap="none" lIns="0" tIns="0" rIns="0" bIns="0" rtlCol="0" anchor="t"/>
          <a:lstStyle/>
          <a:p>
            <a:pPr>
              <a:lnSpc>
                <a:spcPts val="4042"/>
              </a:lnSpc>
            </a:pPr>
            <a:r>
              <a:rPr lang="en-US" sz="3250" dirty="0">
                <a:solidFill>
                  <a:srgbClr val="2C2926"/>
                </a:solidFill>
                <a:latin typeface="Bricolage Grotesque Semi Bold" pitchFamily="34" charset="0"/>
                <a:ea typeface="Bricolage Grotesque Semi Bold" pitchFamily="34" charset="-122"/>
                <a:cs typeface="Bricolage Grotesque Semi Bold" pitchFamily="34" charset="-120"/>
              </a:rPr>
              <a:t>MEMAHAMI MAKNA NOVELTY</a:t>
            </a:r>
            <a:endParaRPr lang="en-US" sz="3250" dirty="0"/>
          </a:p>
        </p:txBody>
      </p:sp>
      <p:sp>
        <p:nvSpPr>
          <p:cNvPr id="3" name="Text 1"/>
          <p:cNvSpPr/>
          <p:nvPr/>
        </p:nvSpPr>
        <p:spPr>
          <a:xfrm>
            <a:off x="661492" y="1520825"/>
            <a:ext cx="10869018" cy="529233"/>
          </a:xfrm>
          <a:prstGeom prst="rect">
            <a:avLst/>
          </a:prstGeom>
          <a:noFill/>
          <a:ln/>
        </p:spPr>
        <p:txBody>
          <a:bodyPr wrap="square" lIns="0" tIns="0" rIns="0" bIns="0" rtlCol="0" anchor="t"/>
          <a:lstStyle/>
          <a:p>
            <a:pPr>
              <a:lnSpc>
                <a:spcPts val="2083"/>
              </a:lnSpc>
            </a:pPr>
            <a:r>
              <a:rPr lang="en-US" sz="2000" dirty="0">
                <a:solidFill>
                  <a:srgbClr val="2C2926"/>
                </a:solidFill>
                <a:latin typeface="Inter" pitchFamily="34" charset="0"/>
                <a:ea typeface="Inter" pitchFamily="34" charset="-122"/>
                <a:cs typeface="Inter" pitchFamily="34" charset="-120"/>
              </a:rPr>
              <a:t>Novelty adalah unsur baru atau pembeda utama dari penelitian Anda dibandingkan penelitian terdahulu. Kebaruan tidak harus sesuatu yang "belum pernah ada sama sekali di dunia," tapi bisa berupa perbedaan signifikan dalam berbagai aspek penelitian.</a:t>
            </a:r>
            <a:endParaRPr lang="en-US" sz="2000" dirty="0"/>
          </a:p>
        </p:txBody>
      </p:sp>
      <p:sp>
        <p:nvSpPr>
          <p:cNvPr id="4" name="Shape 2"/>
          <p:cNvSpPr/>
          <p:nvPr/>
        </p:nvSpPr>
        <p:spPr>
          <a:xfrm>
            <a:off x="690364" y="2407742"/>
            <a:ext cx="3512741" cy="1891606"/>
          </a:xfrm>
          <a:prstGeom prst="roundRect">
            <a:avLst>
              <a:gd name="adj" fmla="val 3672"/>
            </a:avLst>
          </a:prstGeom>
          <a:solidFill>
            <a:srgbClr val="FFFFFF"/>
          </a:solidFill>
          <a:ln w="7620">
            <a:solidFill>
              <a:srgbClr val="F8ECD3"/>
            </a:solidFill>
            <a:prstDash val="solid"/>
          </a:ln>
        </p:spPr>
        <p:txBody>
          <a:bodyPr/>
          <a:lstStyle/>
          <a:p>
            <a:endParaRPr lang="en-US" sz="1500"/>
          </a:p>
        </p:txBody>
      </p:sp>
      <p:pic>
        <p:nvPicPr>
          <p:cNvPr id="5"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3140" y="2407742"/>
            <a:ext cx="496094" cy="496094"/>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566" y="2544069"/>
            <a:ext cx="223243" cy="223243"/>
          </a:xfrm>
          <a:prstGeom prst="rect">
            <a:avLst/>
          </a:prstGeom>
        </p:spPr>
      </p:pic>
      <p:sp>
        <p:nvSpPr>
          <p:cNvPr id="7" name="Text 3"/>
          <p:cNvSpPr/>
          <p:nvPr/>
        </p:nvSpPr>
        <p:spPr>
          <a:xfrm>
            <a:off x="833140" y="3069133"/>
            <a:ext cx="2067421" cy="258465"/>
          </a:xfrm>
          <a:prstGeom prst="rect">
            <a:avLst/>
          </a:prstGeom>
          <a:noFill/>
          <a:ln/>
        </p:spPr>
        <p:txBody>
          <a:bodyPr wrap="none" lIns="0" tIns="0" rIns="0" bIns="0" rtlCol="0" anchor="t"/>
          <a:lstStyle/>
          <a:p>
            <a:pPr>
              <a:lnSpc>
                <a:spcPts val="2000"/>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Objek Baru</a:t>
            </a:r>
            <a:endParaRPr lang="en-US" sz="2400" b="1" dirty="0"/>
          </a:p>
        </p:txBody>
      </p:sp>
      <p:sp>
        <p:nvSpPr>
          <p:cNvPr id="8" name="Text 4"/>
          <p:cNvSpPr/>
          <p:nvPr/>
        </p:nvSpPr>
        <p:spPr>
          <a:xfrm>
            <a:off x="833141" y="3426818"/>
            <a:ext cx="3169444" cy="529233"/>
          </a:xfrm>
          <a:prstGeom prst="rect">
            <a:avLst/>
          </a:prstGeom>
          <a:noFill/>
          <a:ln/>
        </p:spPr>
        <p:txBody>
          <a:bodyPr wrap="square" lIns="0" tIns="0" rIns="0" bIns="0" rtlCol="0" anchor="t"/>
          <a:lstStyle/>
          <a:p>
            <a:pPr>
              <a:lnSpc>
                <a:spcPts val="2083"/>
              </a:lnSpc>
            </a:pPr>
            <a:r>
              <a:rPr lang="en-US" sz="2000" dirty="0">
                <a:solidFill>
                  <a:srgbClr val="2C2926"/>
                </a:solidFill>
                <a:latin typeface="Inter" pitchFamily="34" charset="0"/>
                <a:ea typeface="Inter" pitchFamily="34" charset="-122"/>
                <a:cs typeface="Inter" pitchFamily="34" charset="-120"/>
              </a:rPr>
              <a:t>Meneliti mikroba endofit dari tanaman lokal yang belum pernah dikaji</a:t>
            </a:r>
            <a:endParaRPr lang="en-US" sz="2000" dirty="0"/>
          </a:p>
        </p:txBody>
      </p:sp>
      <p:sp>
        <p:nvSpPr>
          <p:cNvPr id="9" name="Shape 5"/>
          <p:cNvSpPr/>
          <p:nvPr/>
        </p:nvSpPr>
        <p:spPr>
          <a:xfrm>
            <a:off x="4353967" y="2490391"/>
            <a:ext cx="3512840" cy="1891606"/>
          </a:xfrm>
          <a:prstGeom prst="roundRect">
            <a:avLst>
              <a:gd name="adj" fmla="val 3672"/>
            </a:avLst>
          </a:prstGeom>
          <a:solidFill>
            <a:srgbClr val="FFFFFF"/>
          </a:solidFill>
          <a:ln w="7620">
            <a:solidFill>
              <a:srgbClr val="F8ECD3"/>
            </a:solidFill>
            <a:prstDash val="solid"/>
          </a:ln>
        </p:spPr>
        <p:txBody>
          <a:bodyPr/>
          <a:lstStyle/>
          <a:p>
            <a:endParaRPr lang="en-US" sz="1500"/>
          </a:p>
        </p:txBody>
      </p:sp>
      <p:pic>
        <p:nvPicPr>
          <p:cNvPr id="10" name="Image 2" descr="preencode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1180" y="2407742"/>
            <a:ext cx="496094" cy="496094"/>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47605" y="2544069"/>
            <a:ext cx="223243" cy="223243"/>
          </a:xfrm>
          <a:prstGeom prst="rect">
            <a:avLst/>
          </a:prstGeom>
        </p:spPr>
      </p:pic>
      <p:sp>
        <p:nvSpPr>
          <p:cNvPr id="12" name="Text 6"/>
          <p:cNvSpPr/>
          <p:nvPr/>
        </p:nvSpPr>
        <p:spPr>
          <a:xfrm>
            <a:off x="4511180" y="3069133"/>
            <a:ext cx="2067421" cy="258465"/>
          </a:xfrm>
          <a:prstGeom prst="rect">
            <a:avLst/>
          </a:prstGeom>
          <a:noFill/>
          <a:ln/>
        </p:spPr>
        <p:txBody>
          <a:bodyPr wrap="none" lIns="0" tIns="0" rIns="0" bIns="0" rtlCol="0" anchor="t"/>
          <a:lstStyle/>
          <a:p>
            <a:pPr>
              <a:lnSpc>
                <a:spcPts val="2000"/>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Metode Baru</a:t>
            </a:r>
            <a:endParaRPr lang="en-US" sz="2400" b="1" dirty="0"/>
          </a:p>
        </p:txBody>
      </p:sp>
      <p:sp>
        <p:nvSpPr>
          <p:cNvPr id="13" name="Text 7"/>
          <p:cNvSpPr/>
          <p:nvPr/>
        </p:nvSpPr>
        <p:spPr>
          <a:xfrm>
            <a:off x="4511179" y="3426818"/>
            <a:ext cx="3169543" cy="529233"/>
          </a:xfrm>
          <a:prstGeom prst="rect">
            <a:avLst/>
          </a:prstGeom>
          <a:noFill/>
          <a:ln/>
        </p:spPr>
        <p:txBody>
          <a:bodyPr wrap="square" lIns="0" tIns="0" rIns="0" bIns="0" rtlCol="0" anchor="t"/>
          <a:lstStyle/>
          <a:p>
            <a:pPr>
              <a:lnSpc>
                <a:spcPts val="2083"/>
              </a:lnSpc>
            </a:pPr>
            <a:r>
              <a:rPr lang="en-US" sz="2000" dirty="0">
                <a:solidFill>
                  <a:srgbClr val="2C2926"/>
                </a:solidFill>
                <a:latin typeface="Inter" pitchFamily="34" charset="0"/>
                <a:ea typeface="Inter" pitchFamily="34" charset="-122"/>
                <a:cs typeface="Inter" pitchFamily="34" charset="-120"/>
              </a:rPr>
              <a:t>Menggabungkan dua teknik analisis yang biasanya dipakai terpisah</a:t>
            </a:r>
            <a:endParaRPr lang="en-US" sz="2000" dirty="0"/>
          </a:p>
        </p:txBody>
      </p:sp>
      <p:sp>
        <p:nvSpPr>
          <p:cNvPr id="14" name="Shape 8"/>
          <p:cNvSpPr/>
          <p:nvPr/>
        </p:nvSpPr>
        <p:spPr>
          <a:xfrm>
            <a:off x="8017669" y="2529251"/>
            <a:ext cx="3512741" cy="1891606"/>
          </a:xfrm>
          <a:prstGeom prst="roundRect">
            <a:avLst>
              <a:gd name="adj" fmla="val 3672"/>
            </a:avLst>
          </a:prstGeom>
          <a:solidFill>
            <a:srgbClr val="FFFFFF"/>
          </a:solidFill>
          <a:ln w="7620">
            <a:solidFill>
              <a:srgbClr val="F8ECD3"/>
            </a:solidFill>
            <a:prstDash val="solid"/>
          </a:ln>
        </p:spPr>
        <p:txBody>
          <a:bodyPr/>
          <a:lstStyle/>
          <a:p>
            <a:endParaRPr lang="en-US" sz="1500"/>
          </a:p>
        </p:txBody>
      </p:sp>
      <p:pic>
        <p:nvPicPr>
          <p:cNvPr id="15" name="Image 4" descr="preencoded.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89318" y="2407742"/>
            <a:ext cx="496094" cy="496094"/>
          </a:xfrm>
          <a:prstGeom prst="rect">
            <a:avLst/>
          </a:prstGeom>
        </p:spPr>
      </p:pic>
      <p:pic>
        <p:nvPicPr>
          <p:cNvPr id="16"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25744" y="2544069"/>
            <a:ext cx="223243" cy="223243"/>
          </a:xfrm>
          <a:prstGeom prst="rect">
            <a:avLst/>
          </a:prstGeom>
        </p:spPr>
      </p:pic>
      <p:sp>
        <p:nvSpPr>
          <p:cNvPr id="17" name="Text 9"/>
          <p:cNvSpPr/>
          <p:nvPr/>
        </p:nvSpPr>
        <p:spPr>
          <a:xfrm>
            <a:off x="8189318" y="3069133"/>
            <a:ext cx="2067421" cy="258465"/>
          </a:xfrm>
          <a:prstGeom prst="rect">
            <a:avLst/>
          </a:prstGeom>
          <a:noFill/>
          <a:ln/>
        </p:spPr>
        <p:txBody>
          <a:bodyPr wrap="none" lIns="0" tIns="0" rIns="0" bIns="0" rtlCol="0" anchor="t"/>
          <a:lstStyle/>
          <a:p>
            <a:pPr>
              <a:lnSpc>
                <a:spcPts val="2000"/>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Variabel Baru</a:t>
            </a:r>
            <a:endParaRPr lang="en-US" sz="2400" b="1" dirty="0"/>
          </a:p>
        </p:txBody>
      </p:sp>
      <p:sp>
        <p:nvSpPr>
          <p:cNvPr id="18" name="Text 10"/>
          <p:cNvSpPr/>
          <p:nvPr/>
        </p:nvSpPr>
        <p:spPr>
          <a:xfrm>
            <a:off x="8189318" y="3426818"/>
            <a:ext cx="3169444" cy="529233"/>
          </a:xfrm>
          <a:prstGeom prst="rect">
            <a:avLst/>
          </a:prstGeom>
          <a:noFill/>
          <a:ln/>
        </p:spPr>
        <p:txBody>
          <a:bodyPr wrap="square" lIns="0" tIns="0" rIns="0" bIns="0" rtlCol="0" anchor="t"/>
          <a:lstStyle/>
          <a:p>
            <a:pPr>
              <a:lnSpc>
                <a:spcPts val="2083"/>
              </a:lnSpc>
            </a:pPr>
            <a:r>
              <a:rPr lang="en-US" sz="2000" dirty="0">
                <a:solidFill>
                  <a:srgbClr val="2C2926"/>
                </a:solidFill>
                <a:latin typeface="Inter" pitchFamily="34" charset="0"/>
                <a:ea typeface="Inter" pitchFamily="34" charset="-122"/>
                <a:cs typeface="Inter" pitchFamily="34" charset="-120"/>
              </a:rPr>
              <a:t>Menguji hubungan antara mikoriza dan efisiensi pupuk organik cair</a:t>
            </a:r>
            <a:endParaRPr lang="en-US" sz="2000" dirty="0"/>
          </a:p>
        </p:txBody>
      </p:sp>
      <p:sp>
        <p:nvSpPr>
          <p:cNvPr id="19" name="Shape 11"/>
          <p:cNvSpPr/>
          <p:nvPr/>
        </p:nvSpPr>
        <p:spPr>
          <a:xfrm>
            <a:off x="661492" y="4292997"/>
            <a:ext cx="5351760" cy="1891606"/>
          </a:xfrm>
          <a:prstGeom prst="roundRect">
            <a:avLst>
              <a:gd name="adj" fmla="val 3672"/>
            </a:avLst>
          </a:prstGeom>
          <a:solidFill>
            <a:srgbClr val="FFFFFF"/>
          </a:solidFill>
          <a:ln w="7620">
            <a:solidFill>
              <a:srgbClr val="F8ECD3"/>
            </a:solidFill>
            <a:prstDash val="solid"/>
          </a:ln>
        </p:spPr>
        <p:txBody>
          <a:bodyPr/>
          <a:lstStyle/>
          <a:p>
            <a:endParaRPr lang="en-US" sz="1500"/>
          </a:p>
        </p:txBody>
      </p:sp>
      <p:pic>
        <p:nvPicPr>
          <p:cNvPr id="20" name="Image 6" descr="preencoded.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33140" y="4464646"/>
            <a:ext cx="496094" cy="496094"/>
          </a:xfrm>
          <a:prstGeom prst="rect">
            <a:avLst/>
          </a:prstGeom>
        </p:spPr>
      </p:pic>
      <p:pic>
        <p:nvPicPr>
          <p:cNvPr id="21"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9566" y="4600972"/>
            <a:ext cx="223243" cy="223243"/>
          </a:xfrm>
          <a:prstGeom prst="rect">
            <a:avLst/>
          </a:prstGeom>
        </p:spPr>
      </p:pic>
      <p:sp>
        <p:nvSpPr>
          <p:cNvPr id="22" name="Text 12"/>
          <p:cNvSpPr/>
          <p:nvPr/>
        </p:nvSpPr>
        <p:spPr>
          <a:xfrm>
            <a:off x="833140" y="5126038"/>
            <a:ext cx="2067421" cy="258465"/>
          </a:xfrm>
          <a:prstGeom prst="rect">
            <a:avLst/>
          </a:prstGeom>
          <a:noFill/>
          <a:ln/>
        </p:spPr>
        <p:txBody>
          <a:bodyPr wrap="none" lIns="0" tIns="0" rIns="0" bIns="0" rtlCol="0" anchor="t"/>
          <a:lstStyle/>
          <a:p>
            <a:pPr>
              <a:lnSpc>
                <a:spcPts val="2000"/>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Pendekatan Baru</a:t>
            </a:r>
            <a:endParaRPr lang="en-US" sz="2400" b="1" dirty="0"/>
          </a:p>
        </p:txBody>
      </p:sp>
      <p:sp>
        <p:nvSpPr>
          <p:cNvPr id="23" name="Text 13"/>
          <p:cNvSpPr/>
          <p:nvPr/>
        </p:nvSpPr>
        <p:spPr>
          <a:xfrm>
            <a:off x="833140" y="5483721"/>
            <a:ext cx="5008463" cy="529233"/>
          </a:xfrm>
          <a:prstGeom prst="rect">
            <a:avLst/>
          </a:prstGeom>
          <a:noFill/>
          <a:ln/>
        </p:spPr>
        <p:txBody>
          <a:bodyPr wrap="square" lIns="0" tIns="0" rIns="0" bIns="0" rtlCol="0" anchor="t"/>
          <a:lstStyle/>
          <a:p>
            <a:pPr>
              <a:lnSpc>
                <a:spcPts val="2083"/>
              </a:lnSpc>
            </a:pPr>
            <a:r>
              <a:rPr lang="en-US" sz="2400" dirty="0">
                <a:solidFill>
                  <a:srgbClr val="2C2926"/>
                </a:solidFill>
                <a:latin typeface="Inter" pitchFamily="34" charset="0"/>
                <a:ea typeface="Inter" pitchFamily="34" charset="-122"/>
                <a:cs typeface="Inter" pitchFamily="34" charset="-120"/>
              </a:rPr>
              <a:t>Menerapkan teori ekonomi perilaku pada pemasaran hasil pertanian lokal</a:t>
            </a:r>
            <a:endParaRPr lang="en-US" sz="2400" dirty="0"/>
          </a:p>
        </p:txBody>
      </p:sp>
      <p:sp>
        <p:nvSpPr>
          <p:cNvPr id="24" name="Shape 14"/>
          <p:cNvSpPr/>
          <p:nvPr/>
        </p:nvSpPr>
        <p:spPr>
          <a:xfrm>
            <a:off x="6178551" y="4292997"/>
            <a:ext cx="5351859" cy="1891606"/>
          </a:xfrm>
          <a:prstGeom prst="roundRect">
            <a:avLst>
              <a:gd name="adj" fmla="val 3672"/>
            </a:avLst>
          </a:prstGeom>
          <a:solidFill>
            <a:srgbClr val="FFFFFF"/>
          </a:solidFill>
          <a:ln w="7620">
            <a:solidFill>
              <a:srgbClr val="F8ECD3"/>
            </a:solidFill>
            <a:prstDash val="solid"/>
          </a:ln>
        </p:spPr>
        <p:txBody>
          <a:bodyPr/>
          <a:lstStyle/>
          <a:p>
            <a:endParaRPr lang="en-US" sz="1500"/>
          </a:p>
        </p:txBody>
      </p:sp>
      <p:pic>
        <p:nvPicPr>
          <p:cNvPr id="25" name="Image 8" descr="preencoded.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350199" y="4464646"/>
            <a:ext cx="496094" cy="496094"/>
          </a:xfrm>
          <a:prstGeom prst="rect">
            <a:avLst/>
          </a:prstGeom>
        </p:spPr>
      </p:pic>
      <p:pic>
        <p:nvPicPr>
          <p:cNvPr id="26"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86624" y="4600972"/>
            <a:ext cx="223243" cy="223243"/>
          </a:xfrm>
          <a:prstGeom prst="rect">
            <a:avLst/>
          </a:prstGeom>
        </p:spPr>
      </p:pic>
      <p:sp>
        <p:nvSpPr>
          <p:cNvPr id="27" name="Text 15"/>
          <p:cNvSpPr/>
          <p:nvPr/>
        </p:nvSpPr>
        <p:spPr>
          <a:xfrm>
            <a:off x="6350199" y="5126038"/>
            <a:ext cx="2067421" cy="258465"/>
          </a:xfrm>
          <a:prstGeom prst="rect">
            <a:avLst/>
          </a:prstGeom>
          <a:noFill/>
          <a:ln/>
        </p:spPr>
        <p:txBody>
          <a:bodyPr wrap="none" lIns="0" tIns="0" rIns="0" bIns="0" rtlCol="0" anchor="t"/>
          <a:lstStyle/>
          <a:p>
            <a:pPr>
              <a:lnSpc>
                <a:spcPts val="2000"/>
              </a:lnSpc>
            </a:pPr>
            <a:r>
              <a:rPr lang="en-US" sz="2400" b="1" dirty="0">
                <a:solidFill>
                  <a:srgbClr val="2C2926"/>
                </a:solidFill>
                <a:latin typeface="Bricolage Grotesque Semi Bold" pitchFamily="34" charset="0"/>
                <a:ea typeface="Bricolage Grotesque Semi Bold" pitchFamily="34" charset="-122"/>
                <a:cs typeface="Bricolage Grotesque Semi Bold" pitchFamily="34" charset="-120"/>
              </a:rPr>
              <a:t>Data Baru</a:t>
            </a:r>
            <a:endParaRPr lang="en-US" sz="2400" b="1" dirty="0"/>
          </a:p>
        </p:txBody>
      </p:sp>
      <p:sp>
        <p:nvSpPr>
          <p:cNvPr id="28" name="Text 16"/>
          <p:cNvSpPr/>
          <p:nvPr/>
        </p:nvSpPr>
        <p:spPr>
          <a:xfrm>
            <a:off x="6350199" y="5483721"/>
            <a:ext cx="5008563" cy="529233"/>
          </a:xfrm>
          <a:prstGeom prst="rect">
            <a:avLst/>
          </a:prstGeom>
          <a:noFill/>
          <a:ln/>
        </p:spPr>
        <p:txBody>
          <a:bodyPr wrap="square" lIns="0" tIns="0" rIns="0" bIns="0" rtlCol="0" anchor="t"/>
          <a:lstStyle/>
          <a:p>
            <a:pPr>
              <a:lnSpc>
                <a:spcPts val="2083"/>
              </a:lnSpc>
            </a:pPr>
            <a:r>
              <a:rPr lang="en-US" sz="2400" dirty="0">
                <a:solidFill>
                  <a:srgbClr val="2C2926"/>
                </a:solidFill>
                <a:latin typeface="Inter" pitchFamily="34" charset="0"/>
                <a:ea typeface="Inter" pitchFamily="34" charset="-122"/>
                <a:cs typeface="Inter" pitchFamily="34" charset="-120"/>
              </a:rPr>
              <a:t>Kajian yang sama pada ekosistem, daerah, atau komoditas berbeda</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5595" y="436959"/>
            <a:ext cx="6805613" cy="496590"/>
          </a:xfrm>
          <a:prstGeom prst="rect">
            <a:avLst/>
          </a:prstGeom>
          <a:solidFill>
            <a:schemeClr val="accent4">
              <a:lumMod val="60000"/>
              <a:lumOff val="40000"/>
            </a:schemeClr>
          </a:solidFill>
          <a:ln/>
        </p:spPr>
        <p:txBody>
          <a:bodyPr wrap="none" lIns="0" tIns="0" rIns="0" bIns="0" rtlCol="0" anchor="t"/>
          <a:lstStyle/>
          <a:p>
            <a:pPr>
              <a:lnSpc>
                <a:spcPts val="3875"/>
              </a:lnSpc>
            </a:pPr>
            <a:r>
              <a:rPr lang="en-US" sz="3125" dirty="0">
                <a:solidFill>
                  <a:srgbClr val="2C2926"/>
                </a:solidFill>
                <a:latin typeface="Bricolage Grotesque Semi Bold" pitchFamily="34" charset="0"/>
                <a:ea typeface="Bricolage Grotesque Semi Bold" pitchFamily="34" charset="-122"/>
                <a:cs typeface="Bricolage Grotesque Semi Bold" pitchFamily="34" charset="-120"/>
              </a:rPr>
              <a:t>RIRN: Rencana Induk Riset Nasional</a:t>
            </a:r>
            <a:endParaRPr lang="en-US" sz="3125" dirty="0"/>
          </a:p>
        </p:txBody>
      </p:sp>
      <p:sp>
        <p:nvSpPr>
          <p:cNvPr id="3" name="Text 1"/>
          <p:cNvSpPr/>
          <p:nvPr/>
        </p:nvSpPr>
        <p:spPr>
          <a:xfrm>
            <a:off x="629343" y="1775544"/>
            <a:ext cx="1986458" cy="248245"/>
          </a:xfrm>
          <a:prstGeom prst="rect">
            <a:avLst/>
          </a:prstGeom>
          <a:solidFill>
            <a:schemeClr val="accent4">
              <a:lumMod val="60000"/>
              <a:lumOff val="40000"/>
            </a:schemeClr>
          </a:solidFill>
          <a:ln/>
        </p:spPr>
        <p:txBody>
          <a:bodyPr wrap="none" lIns="0" tIns="0" rIns="0" bIns="0" rtlCol="0" anchor="t"/>
          <a:lstStyle/>
          <a:p>
            <a:pPr>
              <a:lnSpc>
                <a:spcPts val="1917"/>
              </a:lnSpc>
            </a:pPr>
            <a:r>
              <a:rPr lang="en-US" sz="2800" dirty="0">
                <a:solidFill>
                  <a:srgbClr val="2C2926"/>
                </a:solidFill>
                <a:latin typeface="Bricolage Grotesque Semi Bold" pitchFamily="34" charset="0"/>
                <a:ea typeface="Bricolage Grotesque Semi Bold" pitchFamily="34" charset="-122"/>
                <a:cs typeface="Bricolage Grotesque Semi Bold" pitchFamily="34" charset="-120"/>
              </a:rPr>
              <a:t>Tentang RIRN</a:t>
            </a:r>
            <a:endParaRPr lang="en-US" sz="2800" dirty="0"/>
          </a:p>
        </p:txBody>
      </p:sp>
      <p:sp>
        <p:nvSpPr>
          <p:cNvPr id="4" name="Text 2"/>
          <p:cNvSpPr/>
          <p:nvPr/>
        </p:nvSpPr>
        <p:spPr>
          <a:xfrm>
            <a:off x="629343" y="2468611"/>
            <a:ext cx="4135636" cy="1017191"/>
          </a:xfrm>
          <a:prstGeom prst="rect">
            <a:avLst/>
          </a:prstGeom>
          <a:noFill/>
          <a:ln/>
        </p:spPr>
        <p:txBody>
          <a:bodyPr wrap="square" lIns="0" tIns="0" rIns="0" bIns="0" rtlCol="0" anchor="t"/>
          <a:lstStyle/>
          <a:p>
            <a:pPr>
              <a:lnSpc>
                <a:spcPts val="2000"/>
              </a:lnSpc>
            </a:pPr>
            <a:r>
              <a:rPr lang="en-US" sz="2000" dirty="0">
                <a:solidFill>
                  <a:srgbClr val="2C2926"/>
                </a:solidFill>
                <a:latin typeface="Inter" pitchFamily="34" charset="0"/>
                <a:ea typeface="Inter" pitchFamily="34" charset="-122"/>
                <a:cs typeface="Inter" pitchFamily="34" charset="-120"/>
              </a:rPr>
              <a:t>RIRN adalah dokumen arah kebijakan riset nasional yang disusun oleh BRIN (sebelumnya Kemenristek) untuk periode 2017–2045. Dokumen ini menjadi kompas bagi seluruh kegiatan penelitian di Indonesia.</a:t>
            </a:r>
            <a:endParaRPr lang="en-US" sz="2000" dirty="0"/>
          </a:p>
        </p:txBody>
      </p:sp>
      <p:pic>
        <p:nvPicPr>
          <p:cNvPr id="10" name="Image 0" descr="preencod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5329" y="1350566"/>
            <a:ext cx="6397328" cy="3958332"/>
          </a:xfrm>
          <a:prstGeom prst="rect">
            <a:avLst/>
          </a:prstGeom>
        </p:spPr>
      </p:pic>
      <p:sp>
        <p:nvSpPr>
          <p:cNvPr id="11" name="Shape 8"/>
          <p:cNvSpPr/>
          <p:nvPr/>
        </p:nvSpPr>
        <p:spPr>
          <a:xfrm>
            <a:off x="635596" y="5666283"/>
            <a:ext cx="10920809" cy="929482"/>
          </a:xfrm>
          <a:prstGeom prst="roundRect">
            <a:avLst>
              <a:gd name="adj" fmla="val 7181"/>
            </a:avLst>
          </a:prstGeom>
          <a:solidFill>
            <a:srgbClr val="F4E3BD"/>
          </a:solidFill>
          <a:ln/>
        </p:spPr>
        <p:txBody>
          <a:bodyPr/>
          <a:lstStyle/>
          <a:p>
            <a:endParaRPr lang="en-US" sz="1500"/>
          </a:p>
        </p:txBody>
      </p:sp>
      <p:pic>
        <p:nvPicPr>
          <p:cNvPr id="12" name="Image 1" descr="preencod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444" y="5909966"/>
            <a:ext cx="198636" cy="158849"/>
          </a:xfrm>
          <a:prstGeom prst="rect">
            <a:avLst/>
          </a:prstGeom>
        </p:spPr>
      </p:pic>
      <p:sp>
        <p:nvSpPr>
          <p:cNvPr id="13" name="Text 9"/>
          <p:cNvSpPr/>
          <p:nvPr/>
        </p:nvSpPr>
        <p:spPr>
          <a:xfrm>
            <a:off x="1151930" y="5864820"/>
            <a:ext cx="10245626" cy="508595"/>
          </a:xfrm>
          <a:prstGeom prst="rect">
            <a:avLst/>
          </a:prstGeom>
          <a:noFill/>
          <a:ln/>
        </p:spPr>
        <p:txBody>
          <a:bodyPr wrap="square" lIns="0" tIns="0" rIns="0" bIns="0" rtlCol="0" anchor="t"/>
          <a:lstStyle/>
          <a:p>
            <a:pPr>
              <a:lnSpc>
                <a:spcPts val="2000"/>
              </a:lnSpc>
            </a:pPr>
            <a:r>
              <a:rPr lang="en-US" sz="2000" b="1" dirty="0">
                <a:solidFill>
                  <a:srgbClr val="000000"/>
                </a:solidFill>
                <a:latin typeface="Inter" pitchFamily="34" charset="0"/>
                <a:ea typeface="Inter" pitchFamily="34" charset="-122"/>
                <a:cs typeface="Inter" pitchFamily="34" charset="-120"/>
              </a:rPr>
              <a:t>Penting:</a:t>
            </a:r>
            <a:r>
              <a:rPr lang="en-US" sz="2000" dirty="0">
                <a:solidFill>
                  <a:srgbClr val="000000"/>
                </a:solidFill>
                <a:latin typeface="Inter" pitchFamily="34" charset="0"/>
                <a:ea typeface="Inter" pitchFamily="34" charset="-122"/>
                <a:cs typeface="Inter" pitchFamily="34" charset="-120"/>
              </a:rPr>
              <a:t> RIRN bersifat strategis dan visioner, memberikan arah jangka panjang untuk riset nasional hingga tahun 2045. Semua penelitian idealnya berkontribusi pada visi besar ini.</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3206" y="379161"/>
            <a:ext cx="11425589" cy="6194847"/>
            <a:chOff x="0" y="0"/>
            <a:chExt cx="4513813" cy="2447347"/>
          </a:xfrm>
        </p:grpSpPr>
        <p:sp>
          <p:nvSpPr>
            <p:cNvPr id="3" name="Freeform 3"/>
            <p:cNvSpPr/>
            <p:nvPr/>
          </p:nvSpPr>
          <p:spPr>
            <a:xfrm>
              <a:off x="0" y="0"/>
              <a:ext cx="4513813" cy="2447347"/>
            </a:xfrm>
            <a:custGeom>
              <a:avLst/>
              <a:gdLst/>
              <a:ahLst/>
              <a:cxnLst/>
              <a:rect l="l" t="t" r="r" b="b"/>
              <a:pathLst>
                <a:path w="4513813" h="2447347">
                  <a:moveTo>
                    <a:pt x="23038" y="0"/>
                  </a:moveTo>
                  <a:lnTo>
                    <a:pt x="4490775" y="0"/>
                  </a:lnTo>
                  <a:cubicBezTo>
                    <a:pt x="4496885" y="0"/>
                    <a:pt x="4502745" y="2427"/>
                    <a:pt x="4507066" y="6748"/>
                  </a:cubicBezTo>
                  <a:cubicBezTo>
                    <a:pt x="4511386" y="11068"/>
                    <a:pt x="4513813" y="16928"/>
                    <a:pt x="4513813" y="23038"/>
                  </a:cubicBezTo>
                  <a:lnTo>
                    <a:pt x="4513813" y="2424309"/>
                  </a:lnTo>
                  <a:cubicBezTo>
                    <a:pt x="4513813" y="2437032"/>
                    <a:pt x="4503499" y="2447347"/>
                    <a:pt x="4490775" y="2447347"/>
                  </a:cubicBezTo>
                  <a:lnTo>
                    <a:pt x="23038" y="2447347"/>
                  </a:lnTo>
                  <a:cubicBezTo>
                    <a:pt x="16928" y="2447347"/>
                    <a:pt x="11068" y="2444920"/>
                    <a:pt x="6748" y="2440599"/>
                  </a:cubicBezTo>
                  <a:cubicBezTo>
                    <a:pt x="2427" y="2436278"/>
                    <a:pt x="0" y="2430419"/>
                    <a:pt x="0" y="2424309"/>
                  </a:cubicBezTo>
                  <a:lnTo>
                    <a:pt x="0" y="23038"/>
                  </a:lnTo>
                  <a:cubicBezTo>
                    <a:pt x="0" y="16928"/>
                    <a:pt x="2427" y="11068"/>
                    <a:pt x="6748" y="6748"/>
                  </a:cubicBezTo>
                  <a:cubicBezTo>
                    <a:pt x="11068" y="2427"/>
                    <a:pt x="16928" y="0"/>
                    <a:pt x="23038" y="0"/>
                  </a:cubicBezTo>
                  <a:close/>
                </a:path>
              </a:pathLst>
            </a:custGeom>
            <a:solidFill>
              <a:srgbClr val="000000">
                <a:alpha val="0"/>
              </a:srgbClr>
            </a:solidFill>
            <a:ln w="38100" cap="rnd">
              <a:solidFill>
                <a:srgbClr val="004AAD"/>
              </a:solidFill>
              <a:prstDash val="solid"/>
              <a:round/>
            </a:ln>
          </p:spPr>
          <p:txBody>
            <a:bodyPr/>
            <a:lstStyle/>
            <a:p>
              <a:endParaRPr lang="en-US" sz="1200"/>
            </a:p>
          </p:txBody>
        </p:sp>
        <p:sp>
          <p:nvSpPr>
            <p:cNvPr id="4" name="TextBox 4"/>
            <p:cNvSpPr txBox="1"/>
            <p:nvPr/>
          </p:nvSpPr>
          <p:spPr>
            <a:xfrm>
              <a:off x="0" y="-57150"/>
              <a:ext cx="4513813" cy="2504497"/>
            </a:xfrm>
            <a:prstGeom prst="rect">
              <a:avLst/>
            </a:prstGeom>
          </p:spPr>
          <p:txBody>
            <a:bodyPr lIns="33867" tIns="33867" rIns="33867" bIns="33867" rtlCol="0" anchor="ctr"/>
            <a:lstStyle/>
            <a:p>
              <a:pPr algn="ctr">
                <a:lnSpc>
                  <a:spcPts val="2239"/>
                </a:lnSpc>
              </a:pPr>
              <a:endParaRPr sz="1200"/>
            </a:p>
          </p:txBody>
        </p:sp>
      </p:grpSp>
      <p:grpSp>
        <p:nvGrpSpPr>
          <p:cNvPr id="5" name="Group 5"/>
          <p:cNvGrpSpPr/>
          <p:nvPr/>
        </p:nvGrpSpPr>
        <p:grpSpPr>
          <a:xfrm>
            <a:off x="757687" y="1588226"/>
            <a:ext cx="3212880" cy="4653825"/>
            <a:chOff x="0" y="0"/>
            <a:chExt cx="600970" cy="870499"/>
          </a:xfrm>
        </p:grpSpPr>
        <p:sp>
          <p:nvSpPr>
            <p:cNvPr id="6" name="Freeform 6"/>
            <p:cNvSpPr/>
            <p:nvPr/>
          </p:nvSpPr>
          <p:spPr>
            <a:xfrm>
              <a:off x="0" y="0"/>
              <a:ext cx="600970" cy="870499"/>
            </a:xfrm>
            <a:custGeom>
              <a:avLst/>
              <a:gdLst/>
              <a:ahLst/>
              <a:cxnLst/>
              <a:rect l="l" t="t" r="r" b="b"/>
              <a:pathLst>
                <a:path w="600970" h="870499">
                  <a:moveTo>
                    <a:pt x="73896" y="0"/>
                  </a:moveTo>
                  <a:lnTo>
                    <a:pt x="527074" y="0"/>
                  </a:lnTo>
                  <a:cubicBezTo>
                    <a:pt x="546672" y="0"/>
                    <a:pt x="565468" y="7785"/>
                    <a:pt x="579326" y="21644"/>
                  </a:cubicBezTo>
                  <a:cubicBezTo>
                    <a:pt x="593185" y="35502"/>
                    <a:pt x="600970" y="54298"/>
                    <a:pt x="600970" y="73896"/>
                  </a:cubicBezTo>
                  <a:lnTo>
                    <a:pt x="600970" y="796603"/>
                  </a:lnTo>
                  <a:cubicBezTo>
                    <a:pt x="600970" y="816202"/>
                    <a:pt x="593185" y="834997"/>
                    <a:pt x="579326" y="848855"/>
                  </a:cubicBezTo>
                  <a:cubicBezTo>
                    <a:pt x="565468" y="862714"/>
                    <a:pt x="546672" y="870499"/>
                    <a:pt x="527074" y="870499"/>
                  </a:cubicBezTo>
                  <a:lnTo>
                    <a:pt x="73896" y="870499"/>
                  </a:lnTo>
                  <a:cubicBezTo>
                    <a:pt x="54298" y="870499"/>
                    <a:pt x="35502" y="862714"/>
                    <a:pt x="21644" y="848855"/>
                  </a:cubicBezTo>
                  <a:cubicBezTo>
                    <a:pt x="7785" y="834997"/>
                    <a:pt x="0" y="816202"/>
                    <a:pt x="0" y="796603"/>
                  </a:cubicBezTo>
                  <a:lnTo>
                    <a:pt x="0" y="73896"/>
                  </a:lnTo>
                  <a:cubicBezTo>
                    <a:pt x="0" y="54298"/>
                    <a:pt x="7785" y="35502"/>
                    <a:pt x="21644" y="21644"/>
                  </a:cubicBezTo>
                  <a:cubicBezTo>
                    <a:pt x="35502" y="7785"/>
                    <a:pt x="54298" y="0"/>
                    <a:pt x="73896" y="0"/>
                  </a:cubicBezTo>
                  <a:close/>
                </a:path>
              </a:pathLst>
            </a:custGeom>
            <a:solidFill>
              <a:srgbClr val="C4E2F6"/>
            </a:solidFill>
          </p:spPr>
          <p:txBody>
            <a:bodyPr/>
            <a:lstStyle/>
            <a:p>
              <a:endParaRPr lang="en-US" sz="1200"/>
            </a:p>
          </p:txBody>
        </p:sp>
        <p:sp>
          <p:nvSpPr>
            <p:cNvPr id="7" name="TextBox 7"/>
            <p:cNvSpPr txBox="1"/>
            <p:nvPr/>
          </p:nvSpPr>
          <p:spPr>
            <a:xfrm>
              <a:off x="0" y="-57150"/>
              <a:ext cx="600970" cy="927649"/>
            </a:xfrm>
            <a:prstGeom prst="rect">
              <a:avLst/>
            </a:prstGeom>
          </p:spPr>
          <p:txBody>
            <a:bodyPr lIns="34277" tIns="34277" rIns="34277" bIns="34277" rtlCol="0" anchor="ctr"/>
            <a:lstStyle/>
            <a:p>
              <a:pPr algn="ctr">
                <a:lnSpc>
                  <a:spcPts val="1679"/>
                </a:lnSpc>
              </a:pPr>
              <a:endParaRPr sz="1200"/>
            </a:p>
          </p:txBody>
        </p:sp>
      </p:grpSp>
      <p:sp>
        <p:nvSpPr>
          <p:cNvPr id="8" name="Freeform 8"/>
          <p:cNvSpPr/>
          <p:nvPr/>
        </p:nvSpPr>
        <p:spPr>
          <a:xfrm>
            <a:off x="1023394" y="3191116"/>
            <a:ext cx="716433" cy="637153"/>
          </a:xfrm>
          <a:custGeom>
            <a:avLst/>
            <a:gdLst/>
            <a:ahLst/>
            <a:cxnLst/>
            <a:rect l="l" t="t" r="r" b="b"/>
            <a:pathLst>
              <a:path w="1074650" h="955730">
                <a:moveTo>
                  <a:pt x="0" y="0"/>
                </a:moveTo>
                <a:lnTo>
                  <a:pt x="1074650" y="0"/>
                </a:lnTo>
                <a:lnTo>
                  <a:pt x="1074650" y="955730"/>
                </a:lnTo>
                <a:lnTo>
                  <a:pt x="0" y="955730"/>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9" name="Freeform 9"/>
          <p:cNvSpPr/>
          <p:nvPr/>
        </p:nvSpPr>
        <p:spPr>
          <a:xfrm>
            <a:off x="2047660" y="3191116"/>
            <a:ext cx="637153" cy="637153"/>
          </a:xfrm>
          <a:custGeom>
            <a:avLst/>
            <a:gdLst/>
            <a:ahLst/>
            <a:cxnLst/>
            <a:rect l="l" t="t" r="r" b="b"/>
            <a:pathLst>
              <a:path w="955730" h="955730">
                <a:moveTo>
                  <a:pt x="0" y="0"/>
                </a:moveTo>
                <a:lnTo>
                  <a:pt x="955730" y="0"/>
                </a:lnTo>
                <a:lnTo>
                  <a:pt x="955730" y="955730"/>
                </a:lnTo>
                <a:lnTo>
                  <a:pt x="0" y="95573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0" name="Freeform 10"/>
          <p:cNvSpPr/>
          <p:nvPr/>
        </p:nvSpPr>
        <p:spPr>
          <a:xfrm>
            <a:off x="3049156" y="3191116"/>
            <a:ext cx="637153" cy="637153"/>
          </a:xfrm>
          <a:custGeom>
            <a:avLst/>
            <a:gdLst/>
            <a:ahLst/>
            <a:cxnLst/>
            <a:rect l="l" t="t" r="r" b="b"/>
            <a:pathLst>
              <a:path w="955730" h="955730">
                <a:moveTo>
                  <a:pt x="0" y="0"/>
                </a:moveTo>
                <a:lnTo>
                  <a:pt x="955730" y="0"/>
                </a:lnTo>
                <a:lnTo>
                  <a:pt x="955730" y="955730"/>
                </a:lnTo>
                <a:lnTo>
                  <a:pt x="0" y="95573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1" name="Freeform 11"/>
          <p:cNvSpPr/>
          <p:nvPr/>
        </p:nvSpPr>
        <p:spPr>
          <a:xfrm>
            <a:off x="1035977" y="4175410"/>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2" name="Freeform 12"/>
          <p:cNvSpPr/>
          <p:nvPr/>
        </p:nvSpPr>
        <p:spPr>
          <a:xfrm>
            <a:off x="2062343" y="4175410"/>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3" name="Freeform 13"/>
          <p:cNvSpPr/>
          <p:nvPr/>
        </p:nvSpPr>
        <p:spPr>
          <a:xfrm>
            <a:off x="3051292" y="4175410"/>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4" name="Freeform 14"/>
          <p:cNvSpPr/>
          <p:nvPr/>
        </p:nvSpPr>
        <p:spPr>
          <a:xfrm>
            <a:off x="1035977" y="5254246"/>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5" name="Freeform 15"/>
          <p:cNvSpPr/>
          <p:nvPr/>
        </p:nvSpPr>
        <p:spPr>
          <a:xfrm>
            <a:off x="2077027" y="5254246"/>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6" name="Freeform 16"/>
          <p:cNvSpPr/>
          <p:nvPr/>
        </p:nvSpPr>
        <p:spPr>
          <a:xfrm>
            <a:off x="3063839" y="5254246"/>
            <a:ext cx="607787" cy="607787"/>
          </a:xfrm>
          <a:custGeom>
            <a:avLst/>
            <a:gdLst/>
            <a:ahLst/>
            <a:cxnLst/>
            <a:rect l="l" t="t" r="r" b="b"/>
            <a:pathLst>
              <a:path w="911680" h="911680">
                <a:moveTo>
                  <a:pt x="0" y="0"/>
                </a:moveTo>
                <a:lnTo>
                  <a:pt x="911680" y="0"/>
                </a:lnTo>
                <a:lnTo>
                  <a:pt x="911680" y="911680"/>
                </a:lnTo>
                <a:lnTo>
                  <a:pt x="0" y="911680"/>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17" name="TextBox 17"/>
          <p:cNvSpPr txBox="1"/>
          <p:nvPr/>
        </p:nvSpPr>
        <p:spPr>
          <a:xfrm>
            <a:off x="2059826" y="1907709"/>
            <a:ext cx="1627905" cy="205184"/>
          </a:xfrm>
          <a:prstGeom prst="rect">
            <a:avLst/>
          </a:prstGeom>
        </p:spPr>
        <p:txBody>
          <a:bodyPr lIns="0" tIns="0" rIns="0" bIns="0" rtlCol="0" anchor="t">
            <a:spAutoFit/>
          </a:bodyPr>
          <a:lstStyle/>
          <a:p>
            <a:pPr algn="ctr">
              <a:lnSpc>
                <a:spcPts val="1585"/>
              </a:lnSpc>
            </a:pPr>
            <a:r>
              <a:rPr lang="en-US" sz="1481" b="1">
                <a:solidFill>
                  <a:srgbClr val="000F66"/>
                </a:solidFill>
                <a:latin typeface="Poppins Bold"/>
                <a:ea typeface="Poppins Bold"/>
                <a:cs typeface="Poppins Bold"/>
                <a:sym typeface="Poppins Bold"/>
              </a:rPr>
              <a:t>Bidang Fokus</a:t>
            </a:r>
          </a:p>
        </p:txBody>
      </p:sp>
      <p:sp>
        <p:nvSpPr>
          <p:cNvPr id="18" name="TextBox 18"/>
          <p:cNvSpPr txBox="1"/>
          <p:nvPr/>
        </p:nvSpPr>
        <p:spPr>
          <a:xfrm>
            <a:off x="2029725" y="2008793"/>
            <a:ext cx="1681110" cy="654025"/>
          </a:xfrm>
          <a:prstGeom prst="rect">
            <a:avLst/>
          </a:prstGeom>
        </p:spPr>
        <p:txBody>
          <a:bodyPr lIns="0" tIns="0" rIns="0" bIns="0" rtlCol="0" anchor="t">
            <a:spAutoFit/>
          </a:bodyPr>
          <a:lstStyle/>
          <a:p>
            <a:pPr algn="ctr">
              <a:lnSpc>
                <a:spcPts val="5130"/>
              </a:lnSpc>
            </a:pPr>
            <a:r>
              <a:rPr lang="en-US" sz="4461" b="1">
                <a:solidFill>
                  <a:srgbClr val="F2981B"/>
                </a:solidFill>
                <a:latin typeface="Poppins Bold"/>
                <a:ea typeface="Poppins Bold"/>
                <a:cs typeface="Poppins Bold"/>
                <a:sym typeface="Poppins Bold"/>
              </a:rPr>
              <a:t>RIRN</a:t>
            </a:r>
          </a:p>
        </p:txBody>
      </p:sp>
      <p:sp>
        <p:nvSpPr>
          <p:cNvPr id="19" name="TextBox 19"/>
          <p:cNvSpPr txBox="1"/>
          <p:nvPr/>
        </p:nvSpPr>
        <p:spPr>
          <a:xfrm>
            <a:off x="2008021" y="2601283"/>
            <a:ext cx="1724519" cy="294953"/>
          </a:xfrm>
          <a:prstGeom prst="rect">
            <a:avLst/>
          </a:prstGeom>
        </p:spPr>
        <p:txBody>
          <a:bodyPr lIns="0" tIns="0" rIns="0" bIns="0" rtlCol="0" anchor="t">
            <a:spAutoFit/>
          </a:bodyPr>
          <a:lstStyle/>
          <a:p>
            <a:pPr algn="ctr">
              <a:lnSpc>
                <a:spcPts val="2251"/>
              </a:lnSpc>
            </a:pPr>
            <a:r>
              <a:rPr lang="en-US" sz="1957" b="1">
                <a:solidFill>
                  <a:srgbClr val="F2981B"/>
                </a:solidFill>
                <a:latin typeface="Poppins Bold"/>
                <a:ea typeface="Poppins Bold"/>
                <a:cs typeface="Poppins Bold"/>
                <a:sym typeface="Poppins Bold"/>
              </a:rPr>
              <a:t>2017-2045</a:t>
            </a:r>
          </a:p>
        </p:txBody>
      </p:sp>
      <p:sp>
        <p:nvSpPr>
          <p:cNvPr id="20" name="Freeform 20"/>
          <p:cNvSpPr/>
          <p:nvPr/>
        </p:nvSpPr>
        <p:spPr>
          <a:xfrm>
            <a:off x="1170182" y="1765335"/>
            <a:ext cx="973310" cy="1247981"/>
          </a:xfrm>
          <a:custGeom>
            <a:avLst/>
            <a:gdLst/>
            <a:ahLst/>
            <a:cxnLst/>
            <a:rect l="l" t="t" r="r" b="b"/>
            <a:pathLst>
              <a:path w="1459965" h="1871972">
                <a:moveTo>
                  <a:pt x="0" y="0"/>
                </a:moveTo>
                <a:lnTo>
                  <a:pt x="1459965" y="0"/>
                </a:lnTo>
                <a:lnTo>
                  <a:pt x="1459965" y="1871972"/>
                </a:lnTo>
                <a:lnTo>
                  <a:pt x="0" y="1871972"/>
                </a:lnTo>
                <a:lnTo>
                  <a:pt x="0" y="0"/>
                </a:lnTo>
                <a:close/>
              </a:path>
            </a:pathLst>
          </a:custGeom>
          <a:blipFill>
            <a:blip r:embed="rId11" cstate="email">
              <a:extLst>
                <a:ext uri="{28A0092B-C50C-407E-A947-70E740481C1C}">
                  <a14:useLocalDpi xmlns:a14="http://schemas.microsoft.com/office/drawing/2010/main"/>
                </a:ext>
              </a:extLst>
            </a:blip>
            <a:stretch>
              <a:fillRect l="-20506" r="-15484"/>
            </a:stretch>
          </a:blipFill>
        </p:spPr>
        <p:txBody>
          <a:bodyPr/>
          <a:lstStyle/>
          <a:p>
            <a:endParaRPr lang="en-US" sz="1200"/>
          </a:p>
        </p:txBody>
      </p:sp>
      <p:grpSp>
        <p:nvGrpSpPr>
          <p:cNvPr id="21" name="Group 21"/>
          <p:cNvGrpSpPr/>
          <p:nvPr/>
        </p:nvGrpSpPr>
        <p:grpSpPr>
          <a:xfrm>
            <a:off x="4237268" y="1588226"/>
            <a:ext cx="4808547" cy="4653825"/>
            <a:chOff x="0" y="0"/>
            <a:chExt cx="899440" cy="870499"/>
          </a:xfrm>
        </p:grpSpPr>
        <p:sp>
          <p:nvSpPr>
            <p:cNvPr id="22" name="Freeform 22"/>
            <p:cNvSpPr/>
            <p:nvPr/>
          </p:nvSpPr>
          <p:spPr>
            <a:xfrm>
              <a:off x="0" y="0"/>
              <a:ext cx="899440" cy="870499"/>
            </a:xfrm>
            <a:custGeom>
              <a:avLst/>
              <a:gdLst/>
              <a:ahLst/>
              <a:cxnLst/>
              <a:rect l="l" t="t" r="r" b="b"/>
              <a:pathLst>
                <a:path w="899440" h="870499">
                  <a:moveTo>
                    <a:pt x="49374" y="0"/>
                  </a:moveTo>
                  <a:lnTo>
                    <a:pt x="850066" y="0"/>
                  </a:lnTo>
                  <a:cubicBezTo>
                    <a:pt x="877334" y="0"/>
                    <a:pt x="899440" y="22106"/>
                    <a:pt x="899440" y="49374"/>
                  </a:cubicBezTo>
                  <a:lnTo>
                    <a:pt x="899440" y="821125"/>
                  </a:lnTo>
                  <a:cubicBezTo>
                    <a:pt x="899440" y="834220"/>
                    <a:pt x="894238" y="846778"/>
                    <a:pt x="884979" y="856038"/>
                  </a:cubicBezTo>
                  <a:cubicBezTo>
                    <a:pt x="875719" y="865297"/>
                    <a:pt x="863160" y="870499"/>
                    <a:pt x="850066" y="870499"/>
                  </a:cubicBezTo>
                  <a:lnTo>
                    <a:pt x="49374" y="870499"/>
                  </a:lnTo>
                  <a:cubicBezTo>
                    <a:pt x="22106" y="870499"/>
                    <a:pt x="0" y="848393"/>
                    <a:pt x="0" y="821125"/>
                  </a:cubicBezTo>
                  <a:lnTo>
                    <a:pt x="0" y="49374"/>
                  </a:lnTo>
                  <a:cubicBezTo>
                    <a:pt x="0" y="22106"/>
                    <a:pt x="22106" y="0"/>
                    <a:pt x="49374" y="0"/>
                  </a:cubicBezTo>
                  <a:close/>
                </a:path>
              </a:pathLst>
            </a:custGeom>
            <a:solidFill>
              <a:srgbClr val="1C316D"/>
            </a:solidFill>
          </p:spPr>
          <p:txBody>
            <a:bodyPr/>
            <a:lstStyle/>
            <a:p>
              <a:endParaRPr lang="en-US" sz="1200"/>
            </a:p>
          </p:txBody>
        </p:sp>
        <p:sp>
          <p:nvSpPr>
            <p:cNvPr id="23" name="TextBox 23"/>
            <p:cNvSpPr txBox="1"/>
            <p:nvPr/>
          </p:nvSpPr>
          <p:spPr>
            <a:xfrm>
              <a:off x="0" y="-57150"/>
              <a:ext cx="899440" cy="927649"/>
            </a:xfrm>
            <a:prstGeom prst="rect">
              <a:avLst/>
            </a:prstGeom>
          </p:spPr>
          <p:txBody>
            <a:bodyPr lIns="34277" tIns="34277" rIns="34277" bIns="34277" rtlCol="0" anchor="ctr"/>
            <a:lstStyle/>
            <a:p>
              <a:pPr algn="ctr">
                <a:lnSpc>
                  <a:spcPts val="1679"/>
                </a:lnSpc>
              </a:pPr>
              <a:endParaRPr sz="1200"/>
            </a:p>
          </p:txBody>
        </p:sp>
      </p:grpSp>
      <p:sp>
        <p:nvSpPr>
          <p:cNvPr id="24" name="Freeform 24"/>
          <p:cNvSpPr/>
          <p:nvPr/>
        </p:nvSpPr>
        <p:spPr>
          <a:xfrm>
            <a:off x="4604595" y="2571083"/>
            <a:ext cx="483167" cy="483167"/>
          </a:xfrm>
          <a:custGeom>
            <a:avLst/>
            <a:gdLst/>
            <a:ahLst/>
            <a:cxnLst/>
            <a:rect l="l" t="t" r="r" b="b"/>
            <a:pathLst>
              <a:path w="724750" h="724750">
                <a:moveTo>
                  <a:pt x="0" y="0"/>
                </a:moveTo>
                <a:lnTo>
                  <a:pt x="724750" y="0"/>
                </a:lnTo>
                <a:lnTo>
                  <a:pt x="724750" y="724749"/>
                </a:lnTo>
                <a:lnTo>
                  <a:pt x="0" y="7247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25" name="Freeform 25"/>
          <p:cNvSpPr/>
          <p:nvPr/>
        </p:nvSpPr>
        <p:spPr>
          <a:xfrm>
            <a:off x="5483694" y="2571083"/>
            <a:ext cx="522342" cy="483167"/>
          </a:xfrm>
          <a:custGeom>
            <a:avLst/>
            <a:gdLst/>
            <a:ahLst/>
            <a:cxnLst/>
            <a:rect l="l" t="t" r="r" b="b"/>
            <a:pathLst>
              <a:path w="783513" h="724750">
                <a:moveTo>
                  <a:pt x="0" y="0"/>
                </a:moveTo>
                <a:lnTo>
                  <a:pt x="783513" y="0"/>
                </a:lnTo>
                <a:lnTo>
                  <a:pt x="783513" y="724749"/>
                </a:lnTo>
                <a:lnTo>
                  <a:pt x="0" y="7247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
        <p:nvSpPr>
          <p:cNvPr id="26" name="Freeform 26"/>
          <p:cNvSpPr/>
          <p:nvPr/>
        </p:nvSpPr>
        <p:spPr>
          <a:xfrm>
            <a:off x="6400893" y="2571083"/>
            <a:ext cx="475260" cy="483167"/>
          </a:xfrm>
          <a:custGeom>
            <a:avLst/>
            <a:gdLst/>
            <a:ahLst/>
            <a:cxnLst/>
            <a:rect l="l" t="t" r="r" b="b"/>
            <a:pathLst>
              <a:path w="712890" h="724750">
                <a:moveTo>
                  <a:pt x="0" y="0"/>
                </a:moveTo>
                <a:lnTo>
                  <a:pt x="712890" y="0"/>
                </a:lnTo>
                <a:lnTo>
                  <a:pt x="712890" y="724749"/>
                </a:lnTo>
                <a:lnTo>
                  <a:pt x="0" y="72474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sz="1200"/>
          </a:p>
        </p:txBody>
      </p:sp>
      <p:sp>
        <p:nvSpPr>
          <p:cNvPr id="27" name="Freeform 27"/>
          <p:cNvSpPr/>
          <p:nvPr/>
        </p:nvSpPr>
        <p:spPr>
          <a:xfrm>
            <a:off x="4591201" y="3479634"/>
            <a:ext cx="483167" cy="483167"/>
          </a:xfrm>
          <a:custGeom>
            <a:avLst/>
            <a:gdLst/>
            <a:ahLst/>
            <a:cxnLst/>
            <a:rect l="l" t="t" r="r" b="b"/>
            <a:pathLst>
              <a:path w="724750" h="724750">
                <a:moveTo>
                  <a:pt x="0" y="0"/>
                </a:moveTo>
                <a:lnTo>
                  <a:pt x="724750" y="0"/>
                </a:lnTo>
                <a:lnTo>
                  <a:pt x="724750" y="724749"/>
                </a:lnTo>
                <a:lnTo>
                  <a:pt x="0" y="72474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sz="1200"/>
          </a:p>
        </p:txBody>
      </p:sp>
      <p:sp>
        <p:nvSpPr>
          <p:cNvPr id="28" name="Freeform 28"/>
          <p:cNvSpPr/>
          <p:nvPr/>
        </p:nvSpPr>
        <p:spPr>
          <a:xfrm>
            <a:off x="5491009" y="3479634"/>
            <a:ext cx="563459" cy="483167"/>
          </a:xfrm>
          <a:custGeom>
            <a:avLst/>
            <a:gdLst/>
            <a:ahLst/>
            <a:cxnLst/>
            <a:rect l="l" t="t" r="r" b="b"/>
            <a:pathLst>
              <a:path w="845189" h="724750">
                <a:moveTo>
                  <a:pt x="0" y="0"/>
                </a:moveTo>
                <a:lnTo>
                  <a:pt x="845189" y="0"/>
                </a:lnTo>
                <a:lnTo>
                  <a:pt x="845189" y="724749"/>
                </a:lnTo>
                <a:lnTo>
                  <a:pt x="0" y="72474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200"/>
          </a:p>
        </p:txBody>
      </p:sp>
      <p:sp>
        <p:nvSpPr>
          <p:cNvPr id="29" name="Freeform 29"/>
          <p:cNvSpPr/>
          <p:nvPr/>
        </p:nvSpPr>
        <p:spPr>
          <a:xfrm>
            <a:off x="6396940" y="3479634"/>
            <a:ext cx="483167" cy="483167"/>
          </a:xfrm>
          <a:custGeom>
            <a:avLst/>
            <a:gdLst/>
            <a:ahLst/>
            <a:cxnLst/>
            <a:rect l="l" t="t" r="r" b="b"/>
            <a:pathLst>
              <a:path w="724750" h="724750">
                <a:moveTo>
                  <a:pt x="0" y="0"/>
                </a:moveTo>
                <a:lnTo>
                  <a:pt x="724749" y="0"/>
                </a:lnTo>
                <a:lnTo>
                  <a:pt x="724749" y="724749"/>
                </a:lnTo>
                <a:lnTo>
                  <a:pt x="0" y="72474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sz="1200"/>
          </a:p>
        </p:txBody>
      </p:sp>
      <p:sp>
        <p:nvSpPr>
          <p:cNvPr id="30" name="Freeform 30"/>
          <p:cNvSpPr/>
          <p:nvPr/>
        </p:nvSpPr>
        <p:spPr>
          <a:xfrm>
            <a:off x="4581047" y="4389267"/>
            <a:ext cx="530264" cy="503751"/>
          </a:xfrm>
          <a:custGeom>
            <a:avLst/>
            <a:gdLst/>
            <a:ahLst/>
            <a:cxnLst/>
            <a:rect l="l" t="t" r="r" b="b"/>
            <a:pathLst>
              <a:path w="795396" h="755626">
                <a:moveTo>
                  <a:pt x="0" y="0"/>
                </a:moveTo>
                <a:lnTo>
                  <a:pt x="795396" y="0"/>
                </a:lnTo>
                <a:lnTo>
                  <a:pt x="795396" y="755626"/>
                </a:lnTo>
                <a:lnTo>
                  <a:pt x="0" y="755626"/>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sz="1200"/>
          </a:p>
        </p:txBody>
      </p:sp>
      <p:sp>
        <p:nvSpPr>
          <p:cNvPr id="31" name="Freeform 31"/>
          <p:cNvSpPr/>
          <p:nvPr/>
        </p:nvSpPr>
        <p:spPr>
          <a:xfrm>
            <a:off x="5526038" y="4351573"/>
            <a:ext cx="463934" cy="502229"/>
          </a:xfrm>
          <a:custGeom>
            <a:avLst/>
            <a:gdLst/>
            <a:ahLst/>
            <a:cxnLst/>
            <a:rect l="l" t="t" r="r" b="b"/>
            <a:pathLst>
              <a:path w="695901" h="753344">
                <a:moveTo>
                  <a:pt x="0" y="0"/>
                </a:moveTo>
                <a:lnTo>
                  <a:pt x="695901" y="0"/>
                </a:lnTo>
                <a:lnTo>
                  <a:pt x="695901" y="753344"/>
                </a:lnTo>
                <a:lnTo>
                  <a:pt x="0" y="753344"/>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sz="1200"/>
          </a:p>
        </p:txBody>
      </p:sp>
      <p:sp>
        <p:nvSpPr>
          <p:cNvPr id="32" name="Freeform 32"/>
          <p:cNvSpPr/>
          <p:nvPr/>
        </p:nvSpPr>
        <p:spPr>
          <a:xfrm>
            <a:off x="8172431" y="2591940"/>
            <a:ext cx="479707" cy="479707"/>
          </a:xfrm>
          <a:custGeom>
            <a:avLst/>
            <a:gdLst/>
            <a:ahLst/>
            <a:cxnLst/>
            <a:rect l="l" t="t" r="r" b="b"/>
            <a:pathLst>
              <a:path w="719560" h="719560">
                <a:moveTo>
                  <a:pt x="0" y="0"/>
                </a:moveTo>
                <a:lnTo>
                  <a:pt x="719561" y="0"/>
                </a:lnTo>
                <a:lnTo>
                  <a:pt x="719561" y="719560"/>
                </a:lnTo>
                <a:lnTo>
                  <a:pt x="0" y="719560"/>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sz="1200"/>
          </a:p>
        </p:txBody>
      </p:sp>
      <p:sp>
        <p:nvSpPr>
          <p:cNvPr id="33" name="Freeform 33"/>
          <p:cNvSpPr/>
          <p:nvPr/>
        </p:nvSpPr>
        <p:spPr>
          <a:xfrm>
            <a:off x="8172431" y="3479634"/>
            <a:ext cx="479707" cy="479707"/>
          </a:xfrm>
          <a:custGeom>
            <a:avLst/>
            <a:gdLst/>
            <a:ahLst/>
            <a:cxnLst/>
            <a:rect l="l" t="t" r="r" b="b"/>
            <a:pathLst>
              <a:path w="719560" h="719560">
                <a:moveTo>
                  <a:pt x="0" y="0"/>
                </a:moveTo>
                <a:lnTo>
                  <a:pt x="719561" y="0"/>
                </a:lnTo>
                <a:lnTo>
                  <a:pt x="719561" y="719560"/>
                </a:lnTo>
                <a:lnTo>
                  <a:pt x="0" y="719560"/>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sz="1200"/>
          </a:p>
        </p:txBody>
      </p:sp>
      <p:sp>
        <p:nvSpPr>
          <p:cNvPr id="34" name="Freeform 34"/>
          <p:cNvSpPr/>
          <p:nvPr/>
        </p:nvSpPr>
        <p:spPr>
          <a:xfrm>
            <a:off x="6342512" y="4351573"/>
            <a:ext cx="570729" cy="457621"/>
          </a:xfrm>
          <a:custGeom>
            <a:avLst/>
            <a:gdLst/>
            <a:ahLst/>
            <a:cxnLst/>
            <a:rect l="l" t="t" r="r" b="b"/>
            <a:pathLst>
              <a:path w="856093" h="686431">
                <a:moveTo>
                  <a:pt x="0" y="0"/>
                </a:moveTo>
                <a:lnTo>
                  <a:pt x="856093" y="0"/>
                </a:lnTo>
                <a:lnTo>
                  <a:pt x="856093" y="686431"/>
                </a:lnTo>
                <a:lnTo>
                  <a:pt x="0" y="68643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sz="1200"/>
          </a:p>
        </p:txBody>
      </p:sp>
      <p:sp>
        <p:nvSpPr>
          <p:cNvPr id="35" name="Freeform 35"/>
          <p:cNvSpPr/>
          <p:nvPr/>
        </p:nvSpPr>
        <p:spPr>
          <a:xfrm>
            <a:off x="8170723" y="4389268"/>
            <a:ext cx="457621" cy="457621"/>
          </a:xfrm>
          <a:custGeom>
            <a:avLst/>
            <a:gdLst/>
            <a:ahLst/>
            <a:cxnLst/>
            <a:rect l="l" t="t" r="r" b="b"/>
            <a:pathLst>
              <a:path w="686431" h="686431">
                <a:moveTo>
                  <a:pt x="0" y="0"/>
                </a:moveTo>
                <a:lnTo>
                  <a:pt x="686431" y="0"/>
                </a:lnTo>
                <a:lnTo>
                  <a:pt x="686431" y="686431"/>
                </a:lnTo>
                <a:lnTo>
                  <a:pt x="0" y="686431"/>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sz="1200"/>
          </a:p>
        </p:txBody>
      </p:sp>
      <p:sp>
        <p:nvSpPr>
          <p:cNvPr id="36" name="Freeform 36"/>
          <p:cNvSpPr/>
          <p:nvPr/>
        </p:nvSpPr>
        <p:spPr>
          <a:xfrm>
            <a:off x="7268577" y="2591940"/>
            <a:ext cx="480812" cy="456171"/>
          </a:xfrm>
          <a:custGeom>
            <a:avLst/>
            <a:gdLst/>
            <a:ahLst/>
            <a:cxnLst/>
            <a:rect l="l" t="t" r="r" b="b"/>
            <a:pathLst>
              <a:path w="721218" h="684256">
                <a:moveTo>
                  <a:pt x="0" y="0"/>
                </a:moveTo>
                <a:lnTo>
                  <a:pt x="721218" y="0"/>
                </a:lnTo>
                <a:lnTo>
                  <a:pt x="721218" y="684256"/>
                </a:lnTo>
                <a:lnTo>
                  <a:pt x="0" y="684256"/>
                </a:lnTo>
                <a:lnTo>
                  <a:pt x="0" y="0"/>
                </a:lnTo>
                <a:close/>
              </a:path>
            </a:pathLst>
          </a:custGeom>
          <a:blipFill>
            <a:blip r:embed="rId36" cstate="email">
              <a:extLst>
                <a:ext uri="{28A0092B-C50C-407E-A947-70E740481C1C}">
                  <a14:useLocalDpi xmlns:a14="http://schemas.microsoft.com/office/drawing/2010/main"/>
                </a:ext>
              </a:extLst>
            </a:blip>
            <a:stretch>
              <a:fillRect/>
            </a:stretch>
          </a:blipFill>
        </p:spPr>
        <p:txBody>
          <a:bodyPr/>
          <a:lstStyle/>
          <a:p>
            <a:endParaRPr lang="en-US" sz="1200"/>
          </a:p>
        </p:txBody>
      </p:sp>
      <p:sp>
        <p:nvSpPr>
          <p:cNvPr id="37" name="Freeform 37"/>
          <p:cNvSpPr/>
          <p:nvPr/>
        </p:nvSpPr>
        <p:spPr>
          <a:xfrm>
            <a:off x="7238997" y="3452121"/>
            <a:ext cx="554124" cy="538193"/>
          </a:xfrm>
          <a:custGeom>
            <a:avLst/>
            <a:gdLst/>
            <a:ahLst/>
            <a:cxnLst/>
            <a:rect l="l" t="t" r="r" b="b"/>
            <a:pathLst>
              <a:path w="831186" h="807289">
                <a:moveTo>
                  <a:pt x="0" y="0"/>
                </a:moveTo>
                <a:lnTo>
                  <a:pt x="831186" y="0"/>
                </a:lnTo>
                <a:lnTo>
                  <a:pt x="831186" y="807289"/>
                </a:lnTo>
                <a:lnTo>
                  <a:pt x="0" y="807289"/>
                </a:lnTo>
                <a:lnTo>
                  <a:pt x="0" y="0"/>
                </a:lnTo>
                <a:close/>
              </a:path>
            </a:pathLst>
          </a:custGeom>
          <a:blipFill>
            <a:blip r:embed="rId37">
              <a:extLst>
                <a:ext uri="{96DAC541-7B7A-43D3-8B79-37D633B846F1}">
                  <asvg:svgBlip xmlns:asvg="http://schemas.microsoft.com/office/drawing/2016/SVG/main" r:embed="rId38"/>
                </a:ext>
              </a:extLst>
            </a:blip>
            <a:stretch>
              <a:fillRect/>
            </a:stretch>
          </a:blipFill>
        </p:spPr>
        <p:txBody>
          <a:bodyPr/>
          <a:lstStyle/>
          <a:p>
            <a:endParaRPr lang="en-US" sz="1200"/>
          </a:p>
        </p:txBody>
      </p:sp>
      <p:sp>
        <p:nvSpPr>
          <p:cNvPr id="38" name="Freeform 38"/>
          <p:cNvSpPr/>
          <p:nvPr/>
        </p:nvSpPr>
        <p:spPr>
          <a:xfrm>
            <a:off x="7284396" y="4351573"/>
            <a:ext cx="508003" cy="519033"/>
          </a:xfrm>
          <a:custGeom>
            <a:avLst/>
            <a:gdLst/>
            <a:ahLst/>
            <a:cxnLst/>
            <a:rect l="l" t="t" r="r" b="b"/>
            <a:pathLst>
              <a:path w="762005" h="778549">
                <a:moveTo>
                  <a:pt x="0" y="0"/>
                </a:moveTo>
                <a:lnTo>
                  <a:pt x="762005" y="0"/>
                </a:lnTo>
                <a:lnTo>
                  <a:pt x="762005" y="778550"/>
                </a:lnTo>
                <a:lnTo>
                  <a:pt x="0" y="778550"/>
                </a:lnTo>
                <a:lnTo>
                  <a:pt x="0" y="0"/>
                </a:lnTo>
                <a:close/>
              </a:path>
            </a:pathLst>
          </a:custGeom>
          <a:blipFill>
            <a:blip r:embed="rId39">
              <a:extLst>
                <a:ext uri="{96DAC541-7B7A-43D3-8B79-37D633B846F1}">
                  <asvg:svgBlip xmlns:asvg="http://schemas.microsoft.com/office/drawing/2016/SVG/main" r:embed="rId40"/>
                </a:ext>
              </a:extLst>
            </a:blip>
            <a:stretch>
              <a:fillRect/>
            </a:stretch>
          </a:blipFill>
        </p:spPr>
        <p:txBody>
          <a:bodyPr/>
          <a:lstStyle/>
          <a:p>
            <a:endParaRPr lang="en-US" sz="1200"/>
          </a:p>
        </p:txBody>
      </p:sp>
      <p:sp>
        <p:nvSpPr>
          <p:cNvPr id="39" name="Freeform 39"/>
          <p:cNvSpPr/>
          <p:nvPr/>
        </p:nvSpPr>
        <p:spPr>
          <a:xfrm>
            <a:off x="7287118" y="5243588"/>
            <a:ext cx="443729" cy="479707"/>
          </a:xfrm>
          <a:custGeom>
            <a:avLst/>
            <a:gdLst/>
            <a:ahLst/>
            <a:cxnLst/>
            <a:rect l="l" t="t" r="r" b="b"/>
            <a:pathLst>
              <a:path w="665593" h="719560">
                <a:moveTo>
                  <a:pt x="0" y="0"/>
                </a:moveTo>
                <a:lnTo>
                  <a:pt x="665593" y="0"/>
                </a:lnTo>
                <a:lnTo>
                  <a:pt x="665593" y="719560"/>
                </a:lnTo>
                <a:lnTo>
                  <a:pt x="0" y="719560"/>
                </a:lnTo>
                <a:lnTo>
                  <a:pt x="0" y="0"/>
                </a:lnTo>
                <a:close/>
              </a:path>
            </a:pathLst>
          </a:custGeom>
          <a:blipFill>
            <a:blip r:embed="rId41">
              <a:extLst>
                <a:ext uri="{96DAC541-7B7A-43D3-8B79-37D633B846F1}">
                  <asvg:svgBlip xmlns:asvg="http://schemas.microsoft.com/office/drawing/2016/SVG/main" r:embed="rId42"/>
                </a:ext>
              </a:extLst>
            </a:blip>
            <a:stretch>
              <a:fillRect/>
            </a:stretch>
          </a:blipFill>
        </p:spPr>
        <p:txBody>
          <a:bodyPr/>
          <a:lstStyle/>
          <a:p>
            <a:endParaRPr lang="en-US" sz="1200"/>
          </a:p>
        </p:txBody>
      </p:sp>
      <p:sp>
        <p:nvSpPr>
          <p:cNvPr id="40" name="Freeform 40"/>
          <p:cNvSpPr/>
          <p:nvPr/>
        </p:nvSpPr>
        <p:spPr>
          <a:xfrm>
            <a:off x="5567810" y="5243588"/>
            <a:ext cx="452689" cy="410250"/>
          </a:xfrm>
          <a:custGeom>
            <a:avLst/>
            <a:gdLst/>
            <a:ahLst/>
            <a:cxnLst/>
            <a:rect l="l" t="t" r="r" b="b"/>
            <a:pathLst>
              <a:path w="679034" h="615375">
                <a:moveTo>
                  <a:pt x="0" y="0"/>
                </a:moveTo>
                <a:lnTo>
                  <a:pt x="679034" y="0"/>
                </a:lnTo>
                <a:lnTo>
                  <a:pt x="679034" y="615375"/>
                </a:lnTo>
                <a:lnTo>
                  <a:pt x="0" y="615375"/>
                </a:lnTo>
                <a:lnTo>
                  <a:pt x="0" y="0"/>
                </a:lnTo>
                <a:close/>
              </a:path>
            </a:pathLst>
          </a:custGeom>
          <a:blipFill>
            <a:blip r:embed="rId43">
              <a:extLst>
                <a:ext uri="{96DAC541-7B7A-43D3-8B79-37D633B846F1}">
                  <asvg:svgBlip xmlns:asvg="http://schemas.microsoft.com/office/drawing/2016/SVG/main" r:embed="rId44"/>
                </a:ext>
              </a:extLst>
            </a:blip>
            <a:stretch>
              <a:fillRect/>
            </a:stretch>
          </a:blipFill>
        </p:spPr>
        <p:txBody>
          <a:bodyPr/>
          <a:lstStyle/>
          <a:p>
            <a:endParaRPr lang="en-US" sz="1200"/>
          </a:p>
        </p:txBody>
      </p:sp>
      <p:sp>
        <p:nvSpPr>
          <p:cNvPr id="41" name="TextBox 41"/>
          <p:cNvSpPr txBox="1"/>
          <p:nvPr/>
        </p:nvSpPr>
        <p:spPr>
          <a:xfrm>
            <a:off x="959607" y="5914996"/>
            <a:ext cx="735431"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Maritim</a:t>
            </a:r>
          </a:p>
        </p:txBody>
      </p:sp>
      <p:sp>
        <p:nvSpPr>
          <p:cNvPr id="42" name="TextBox 42"/>
          <p:cNvSpPr txBox="1"/>
          <p:nvPr/>
        </p:nvSpPr>
        <p:spPr>
          <a:xfrm>
            <a:off x="1976755" y="5914996"/>
            <a:ext cx="753869"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Soshum</a:t>
            </a:r>
          </a:p>
        </p:txBody>
      </p:sp>
      <p:sp>
        <p:nvSpPr>
          <p:cNvPr id="43" name="TextBox 43"/>
          <p:cNvSpPr txBox="1"/>
          <p:nvPr/>
        </p:nvSpPr>
        <p:spPr>
          <a:xfrm>
            <a:off x="1105780" y="3863936"/>
            <a:ext cx="551057"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Pangan</a:t>
            </a:r>
          </a:p>
        </p:txBody>
      </p:sp>
      <p:sp>
        <p:nvSpPr>
          <p:cNvPr id="44" name="TextBox 44"/>
          <p:cNvSpPr txBox="1"/>
          <p:nvPr/>
        </p:nvSpPr>
        <p:spPr>
          <a:xfrm>
            <a:off x="2090708" y="3863936"/>
            <a:ext cx="551057"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Energi</a:t>
            </a:r>
          </a:p>
        </p:txBody>
      </p:sp>
      <p:sp>
        <p:nvSpPr>
          <p:cNvPr id="45" name="TextBox 45"/>
          <p:cNvSpPr txBox="1"/>
          <p:nvPr/>
        </p:nvSpPr>
        <p:spPr>
          <a:xfrm>
            <a:off x="3009516" y="3865458"/>
            <a:ext cx="691339"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Kesehatan</a:t>
            </a:r>
          </a:p>
        </p:txBody>
      </p:sp>
      <p:sp>
        <p:nvSpPr>
          <p:cNvPr id="46" name="TextBox 46"/>
          <p:cNvSpPr txBox="1"/>
          <p:nvPr/>
        </p:nvSpPr>
        <p:spPr>
          <a:xfrm>
            <a:off x="939913" y="4825848"/>
            <a:ext cx="799915"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Transportasi</a:t>
            </a:r>
          </a:p>
        </p:txBody>
      </p:sp>
      <p:sp>
        <p:nvSpPr>
          <p:cNvPr id="47" name="TextBox 47"/>
          <p:cNvSpPr txBox="1"/>
          <p:nvPr/>
        </p:nvSpPr>
        <p:spPr>
          <a:xfrm>
            <a:off x="1989302" y="4825847"/>
            <a:ext cx="753869" cy="256480"/>
          </a:xfrm>
          <a:prstGeom prst="rect">
            <a:avLst/>
          </a:prstGeom>
        </p:spPr>
        <p:txBody>
          <a:bodyPr lIns="0" tIns="0" rIns="0" bIns="0" rtlCol="0" anchor="t">
            <a:spAutoFit/>
          </a:bodyPr>
          <a:lstStyle/>
          <a:p>
            <a:pPr algn="ctr">
              <a:lnSpc>
                <a:spcPts val="985"/>
              </a:lnSpc>
            </a:pPr>
            <a:r>
              <a:rPr lang="en-US" sz="895" b="1">
                <a:solidFill>
                  <a:srgbClr val="002E9D"/>
                </a:solidFill>
                <a:latin typeface="Poppins Bold"/>
                <a:ea typeface="Poppins Bold"/>
                <a:cs typeface="Poppins Bold"/>
                <a:sym typeface="Poppins Bold"/>
              </a:rPr>
              <a:t>Rekayasa</a:t>
            </a:r>
          </a:p>
          <a:p>
            <a:pPr algn="ctr">
              <a:lnSpc>
                <a:spcPts val="985"/>
              </a:lnSpc>
              <a:spcBef>
                <a:spcPct val="0"/>
              </a:spcBef>
            </a:pPr>
            <a:r>
              <a:rPr lang="en-US" sz="895" b="1">
                <a:solidFill>
                  <a:srgbClr val="002E9D"/>
                </a:solidFill>
                <a:latin typeface="Poppins Bold"/>
                <a:ea typeface="Poppins Bold"/>
                <a:cs typeface="Poppins Bold"/>
                <a:sym typeface="Poppins Bold"/>
              </a:rPr>
              <a:t>Keteknikan</a:t>
            </a:r>
          </a:p>
        </p:txBody>
      </p:sp>
      <p:sp>
        <p:nvSpPr>
          <p:cNvPr id="48" name="TextBox 48"/>
          <p:cNvSpPr txBox="1"/>
          <p:nvPr/>
        </p:nvSpPr>
        <p:spPr>
          <a:xfrm>
            <a:off x="3022063" y="4825848"/>
            <a:ext cx="691339"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Hankam</a:t>
            </a:r>
          </a:p>
        </p:txBody>
      </p:sp>
      <p:sp>
        <p:nvSpPr>
          <p:cNvPr id="49" name="TextBox 49"/>
          <p:cNvSpPr txBox="1"/>
          <p:nvPr/>
        </p:nvSpPr>
        <p:spPr>
          <a:xfrm>
            <a:off x="2977831" y="5914996"/>
            <a:ext cx="754708" cy="128240"/>
          </a:xfrm>
          <a:prstGeom prst="rect">
            <a:avLst/>
          </a:prstGeom>
        </p:spPr>
        <p:txBody>
          <a:bodyPr lIns="0" tIns="0" rIns="0" bIns="0" rtlCol="0" anchor="t">
            <a:spAutoFit/>
          </a:bodyPr>
          <a:lstStyle/>
          <a:p>
            <a:pPr algn="ctr">
              <a:lnSpc>
                <a:spcPts val="985"/>
              </a:lnSpc>
              <a:spcBef>
                <a:spcPct val="0"/>
              </a:spcBef>
            </a:pPr>
            <a:r>
              <a:rPr lang="en-US" sz="895" b="1">
                <a:solidFill>
                  <a:srgbClr val="002E9D"/>
                </a:solidFill>
                <a:latin typeface="Poppins Bold"/>
                <a:ea typeface="Poppins Bold"/>
                <a:cs typeface="Poppins Bold"/>
                <a:sym typeface="Poppins Bold"/>
              </a:rPr>
              <a:t>multidisiplin</a:t>
            </a:r>
          </a:p>
        </p:txBody>
      </p:sp>
      <p:sp>
        <p:nvSpPr>
          <p:cNvPr id="50" name="TextBox 50"/>
          <p:cNvSpPr txBox="1"/>
          <p:nvPr/>
        </p:nvSpPr>
        <p:spPr>
          <a:xfrm>
            <a:off x="1882815" y="605611"/>
            <a:ext cx="9237040" cy="820738"/>
          </a:xfrm>
          <a:prstGeom prst="rect">
            <a:avLst/>
          </a:prstGeom>
        </p:spPr>
        <p:txBody>
          <a:bodyPr lIns="0" tIns="0" rIns="0" bIns="0" rtlCol="0" anchor="t">
            <a:spAutoFit/>
          </a:bodyPr>
          <a:lstStyle/>
          <a:p>
            <a:pPr algn="ctr">
              <a:lnSpc>
                <a:spcPts val="3227"/>
              </a:lnSpc>
            </a:pPr>
            <a:r>
              <a:rPr lang="en-US" sz="2933" b="1" dirty="0">
                <a:solidFill>
                  <a:srgbClr val="002E9D"/>
                </a:solidFill>
                <a:latin typeface="Poppins Bold"/>
                <a:ea typeface="Poppins Bold"/>
                <a:cs typeface="Poppins Bold"/>
                <a:sym typeface="Poppins Bold"/>
              </a:rPr>
              <a:t>Basis </a:t>
            </a:r>
            <a:r>
              <a:rPr lang="en-US" sz="2933" b="1" dirty="0" err="1">
                <a:solidFill>
                  <a:srgbClr val="002E9D"/>
                </a:solidFill>
                <a:latin typeface="Poppins Bold"/>
                <a:ea typeface="Poppins Bold"/>
                <a:cs typeface="Poppins Bold"/>
                <a:sym typeface="Poppins Bold"/>
              </a:rPr>
              <a:t>Bidang</a:t>
            </a:r>
            <a:r>
              <a:rPr lang="en-US" sz="2933" b="1" dirty="0">
                <a:solidFill>
                  <a:srgbClr val="002E9D"/>
                </a:solidFill>
                <a:latin typeface="Poppins Bold"/>
                <a:ea typeface="Poppins Bold"/>
                <a:cs typeface="Poppins Bold"/>
                <a:sym typeface="Poppins Bold"/>
              </a:rPr>
              <a:t> </a:t>
            </a:r>
            <a:r>
              <a:rPr lang="en-US" sz="2933" b="1" dirty="0" err="1">
                <a:solidFill>
                  <a:srgbClr val="002E9D"/>
                </a:solidFill>
                <a:latin typeface="Poppins Bold"/>
                <a:ea typeface="Poppins Bold"/>
                <a:cs typeface="Poppins Bold"/>
                <a:sym typeface="Poppins Bold"/>
              </a:rPr>
              <a:t>Fokus</a:t>
            </a:r>
            <a:r>
              <a:rPr lang="en-US" sz="2933" b="1" dirty="0">
                <a:solidFill>
                  <a:srgbClr val="002E9D"/>
                </a:solidFill>
                <a:latin typeface="Poppins Bold"/>
                <a:ea typeface="Poppins Bold"/>
                <a:cs typeface="Poppins Bold"/>
                <a:sym typeface="Poppins Bold"/>
              </a:rPr>
              <a:t> </a:t>
            </a:r>
            <a:r>
              <a:rPr lang="en-US" sz="2933" b="1" dirty="0" err="1">
                <a:solidFill>
                  <a:srgbClr val="45A834"/>
                </a:solidFill>
                <a:latin typeface="Poppins Bold"/>
                <a:ea typeface="Poppins Bold"/>
                <a:cs typeface="Poppins Bold"/>
                <a:sym typeface="Poppins Bold"/>
              </a:rPr>
              <a:t>Penelitian</a:t>
            </a:r>
            <a:r>
              <a:rPr lang="en-US" sz="2933" b="1" dirty="0">
                <a:solidFill>
                  <a:srgbClr val="45A834"/>
                </a:solidFill>
                <a:latin typeface="Poppins Bold"/>
                <a:ea typeface="Poppins Bold"/>
                <a:cs typeface="Poppins Bold"/>
                <a:sym typeface="Poppins Bold"/>
              </a:rPr>
              <a:t> dan </a:t>
            </a:r>
            <a:r>
              <a:rPr lang="en-US" sz="2933" b="1" dirty="0" err="1">
                <a:solidFill>
                  <a:srgbClr val="45A834"/>
                </a:solidFill>
                <a:latin typeface="Poppins Bold"/>
                <a:ea typeface="Poppins Bold"/>
                <a:cs typeface="Poppins Bold"/>
                <a:sym typeface="Poppins Bold"/>
              </a:rPr>
              <a:t>Pengabdian</a:t>
            </a:r>
            <a:r>
              <a:rPr lang="en-US" sz="2933" b="1" dirty="0">
                <a:solidFill>
                  <a:srgbClr val="45A834"/>
                </a:solidFill>
                <a:latin typeface="Poppins Bold"/>
                <a:ea typeface="Poppins Bold"/>
                <a:cs typeface="Poppins Bold"/>
                <a:sym typeface="Poppins Bold"/>
              </a:rPr>
              <a:t> </a:t>
            </a:r>
          </a:p>
          <a:p>
            <a:pPr algn="ctr">
              <a:lnSpc>
                <a:spcPts val="3227"/>
              </a:lnSpc>
              <a:spcBef>
                <a:spcPct val="0"/>
              </a:spcBef>
            </a:pPr>
            <a:r>
              <a:rPr lang="en-US" sz="2933" b="1" dirty="0" err="1">
                <a:solidFill>
                  <a:srgbClr val="45A834"/>
                </a:solidFill>
                <a:latin typeface="Poppins Bold"/>
                <a:ea typeface="Poppins Bold"/>
                <a:cs typeface="Poppins Bold"/>
                <a:sym typeface="Poppins Bold"/>
              </a:rPr>
              <a:t>kepada</a:t>
            </a:r>
            <a:r>
              <a:rPr lang="en-US" sz="2933" b="1" dirty="0">
                <a:solidFill>
                  <a:srgbClr val="45A834"/>
                </a:solidFill>
                <a:latin typeface="Poppins Bold"/>
                <a:ea typeface="Poppins Bold"/>
                <a:cs typeface="Poppins Bold"/>
                <a:sym typeface="Poppins Bold"/>
              </a:rPr>
              <a:t> Masyarakat</a:t>
            </a:r>
          </a:p>
        </p:txBody>
      </p:sp>
      <p:sp>
        <p:nvSpPr>
          <p:cNvPr id="51" name="TextBox 51"/>
          <p:cNvSpPr txBox="1"/>
          <p:nvPr/>
        </p:nvSpPr>
        <p:spPr>
          <a:xfrm>
            <a:off x="9241997" y="5039668"/>
            <a:ext cx="2379171" cy="923330"/>
          </a:xfrm>
          <a:prstGeom prst="rect">
            <a:avLst/>
          </a:prstGeom>
        </p:spPr>
        <p:txBody>
          <a:bodyPr lIns="0" tIns="0" rIns="0" bIns="0" rtlCol="0" anchor="t">
            <a:spAutoFit/>
          </a:bodyPr>
          <a:lstStyle/>
          <a:p>
            <a:pPr algn="ctr">
              <a:lnSpc>
                <a:spcPts val="1810"/>
              </a:lnSpc>
              <a:spcBef>
                <a:spcPct val="0"/>
              </a:spcBef>
            </a:pPr>
            <a:r>
              <a:rPr lang="en-US" sz="1645" b="1" u="sng">
                <a:solidFill>
                  <a:srgbClr val="45A834"/>
                </a:solidFill>
                <a:latin typeface="Poppins Bold"/>
                <a:ea typeface="Poppins Bold"/>
                <a:cs typeface="Poppins Bold"/>
                <a:sym typeface="Poppins Bold"/>
              </a:rPr>
              <a:t>Solusi inovatif</a:t>
            </a:r>
            <a:r>
              <a:rPr lang="en-US" sz="1645" b="1">
                <a:solidFill>
                  <a:srgbClr val="002E9D"/>
                </a:solidFill>
                <a:latin typeface="Poppins Bold"/>
                <a:ea typeface="Poppins Bold"/>
                <a:cs typeface="Poppins Bold"/>
                <a:sym typeface="Poppins Bold"/>
              </a:rPr>
              <a:t> untuk pertumbuhan ekonomi nasional dan peningkatan kesejahteraan sosial</a:t>
            </a:r>
          </a:p>
        </p:txBody>
      </p:sp>
      <p:sp>
        <p:nvSpPr>
          <p:cNvPr id="52" name="TextBox 52"/>
          <p:cNvSpPr txBox="1"/>
          <p:nvPr/>
        </p:nvSpPr>
        <p:spPr>
          <a:xfrm>
            <a:off x="4497808" y="3113773"/>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Swasembada</a:t>
            </a:r>
          </a:p>
          <a:p>
            <a:pPr algn="ctr">
              <a:lnSpc>
                <a:spcPts val="747"/>
              </a:lnSpc>
              <a:spcBef>
                <a:spcPct val="0"/>
              </a:spcBef>
            </a:pPr>
            <a:r>
              <a:rPr lang="en-US" sz="679" b="1">
                <a:solidFill>
                  <a:srgbClr val="FFFFFF"/>
                </a:solidFill>
                <a:latin typeface="Poppins Bold"/>
                <a:ea typeface="Poppins Bold"/>
                <a:cs typeface="Poppins Bold"/>
                <a:sym typeface="Poppins Bold"/>
              </a:rPr>
              <a:t>Pangan</a:t>
            </a:r>
          </a:p>
        </p:txBody>
      </p:sp>
      <p:sp>
        <p:nvSpPr>
          <p:cNvPr id="53" name="TextBox 53"/>
          <p:cNvSpPr txBox="1"/>
          <p:nvPr/>
        </p:nvSpPr>
        <p:spPr>
          <a:xfrm>
            <a:off x="5398815" y="3113773"/>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Swasembada</a:t>
            </a:r>
          </a:p>
          <a:p>
            <a:pPr algn="ctr">
              <a:lnSpc>
                <a:spcPts val="747"/>
              </a:lnSpc>
              <a:spcBef>
                <a:spcPct val="0"/>
              </a:spcBef>
            </a:pPr>
            <a:r>
              <a:rPr lang="en-US" sz="679" b="1">
                <a:solidFill>
                  <a:srgbClr val="FFFFFF"/>
                </a:solidFill>
                <a:latin typeface="Poppins Bold"/>
                <a:ea typeface="Poppins Bold"/>
                <a:cs typeface="Poppins Bold"/>
                <a:sym typeface="Poppins Bold"/>
              </a:rPr>
              <a:t>Air</a:t>
            </a:r>
          </a:p>
        </p:txBody>
      </p:sp>
      <p:sp>
        <p:nvSpPr>
          <p:cNvPr id="54" name="TextBox 54"/>
          <p:cNvSpPr txBox="1"/>
          <p:nvPr/>
        </p:nvSpPr>
        <p:spPr>
          <a:xfrm>
            <a:off x="6300050" y="3115650"/>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Swasembada</a:t>
            </a:r>
          </a:p>
          <a:p>
            <a:pPr algn="ctr">
              <a:lnSpc>
                <a:spcPts val="747"/>
              </a:lnSpc>
              <a:spcBef>
                <a:spcPct val="0"/>
              </a:spcBef>
            </a:pPr>
            <a:r>
              <a:rPr lang="en-US" sz="679" b="1">
                <a:solidFill>
                  <a:srgbClr val="FFFFFF"/>
                </a:solidFill>
                <a:latin typeface="Poppins Bold"/>
                <a:ea typeface="Poppins Bold"/>
                <a:cs typeface="Poppins Bold"/>
                <a:sym typeface="Poppins Bold"/>
              </a:rPr>
              <a:t>Energi</a:t>
            </a:r>
          </a:p>
        </p:txBody>
      </p:sp>
      <p:sp>
        <p:nvSpPr>
          <p:cNvPr id="55" name="TextBox 55"/>
          <p:cNvSpPr txBox="1"/>
          <p:nvPr/>
        </p:nvSpPr>
        <p:spPr>
          <a:xfrm>
            <a:off x="4521475" y="4022324"/>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Ekonomi</a:t>
            </a:r>
          </a:p>
          <a:p>
            <a:pPr algn="ctr">
              <a:lnSpc>
                <a:spcPts val="747"/>
              </a:lnSpc>
              <a:spcBef>
                <a:spcPct val="0"/>
              </a:spcBef>
            </a:pPr>
            <a:r>
              <a:rPr lang="en-US" sz="679" b="1">
                <a:solidFill>
                  <a:srgbClr val="FFFFFF"/>
                </a:solidFill>
                <a:latin typeface="Poppins Bold"/>
                <a:ea typeface="Poppins Bold"/>
                <a:cs typeface="Poppins Bold"/>
                <a:sym typeface="Poppins Bold"/>
              </a:rPr>
              <a:t>Kreatif</a:t>
            </a:r>
          </a:p>
        </p:txBody>
      </p:sp>
      <p:sp>
        <p:nvSpPr>
          <p:cNvPr id="56" name="TextBox 56"/>
          <p:cNvSpPr txBox="1"/>
          <p:nvPr/>
        </p:nvSpPr>
        <p:spPr>
          <a:xfrm>
            <a:off x="5398815" y="4022324"/>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Ekonomi</a:t>
            </a:r>
          </a:p>
          <a:p>
            <a:pPr algn="ctr">
              <a:lnSpc>
                <a:spcPts val="747"/>
              </a:lnSpc>
              <a:spcBef>
                <a:spcPct val="0"/>
              </a:spcBef>
            </a:pPr>
            <a:r>
              <a:rPr lang="en-US" sz="679" b="1">
                <a:solidFill>
                  <a:srgbClr val="FFFFFF"/>
                </a:solidFill>
                <a:latin typeface="Poppins Bold"/>
                <a:ea typeface="Poppins Bold"/>
                <a:cs typeface="Poppins Bold"/>
                <a:sym typeface="Poppins Bold"/>
              </a:rPr>
              <a:t>Hijau</a:t>
            </a:r>
          </a:p>
        </p:txBody>
      </p:sp>
      <p:sp>
        <p:nvSpPr>
          <p:cNvPr id="57" name="TextBox 57"/>
          <p:cNvSpPr txBox="1"/>
          <p:nvPr/>
        </p:nvSpPr>
        <p:spPr>
          <a:xfrm>
            <a:off x="6310697" y="4022324"/>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Ekonomi</a:t>
            </a:r>
          </a:p>
          <a:p>
            <a:pPr algn="ctr">
              <a:lnSpc>
                <a:spcPts val="747"/>
              </a:lnSpc>
              <a:spcBef>
                <a:spcPct val="0"/>
              </a:spcBef>
            </a:pPr>
            <a:r>
              <a:rPr lang="en-US" sz="679" b="1">
                <a:solidFill>
                  <a:srgbClr val="FFFFFF"/>
                </a:solidFill>
                <a:latin typeface="Poppins Bold"/>
                <a:ea typeface="Poppins Bold"/>
                <a:cs typeface="Poppins Bold"/>
                <a:sym typeface="Poppins Bold"/>
              </a:rPr>
              <a:t>Biru</a:t>
            </a:r>
          </a:p>
        </p:txBody>
      </p:sp>
      <p:sp>
        <p:nvSpPr>
          <p:cNvPr id="58" name="TextBox 58"/>
          <p:cNvSpPr txBox="1"/>
          <p:nvPr/>
        </p:nvSpPr>
        <p:spPr>
          <a:xfrm>
            <a:off x="4518353" y="4933835"/>
            <a:ext cx="655653" cy="90346"/>
          </a:xfrm>
          <a:prstGeom prst="rect">
            <a:avLst/>
          </a:prstGeom>
        </p:spPr>
        <p:txBody>
          <a:bodyPr lIns="0" tIns="0" rIns="0" bIns="0" rtlCol="0" anchor="t">
            <a:spAutoFit/>
          </a:bodyPr>
          <a:lstStyle/>
          <a:p>
            <a:pPr algn="ctr">
              <a:lnSpc>
                <a:spcPts val="747"/>
              </a:lnSpc>
              <a:spcBef>
                <a:spcPct val="0"/>
              </a:spcBef>
            </a:pPr>
            <a:r>
              <a:rPr lang="en-US" sz="679" b="1">
                <a:solidFill>
                  <a:srgbClr val="FFFFFF"/>
                </a:solidFill>
                <a:latin typeface="Poppins Bold"/>
                <a:ea typeface="Poppins Bold"/>
                <a:cs typeface="Poppins Bold"/>
                <a:sym typeface="Poppins Bold"/>
              </a:rPr>
              <a:t>Kesehatan</a:t>
            </a:r>
          </a:p>
        </p:txBody>
      </p:sp>
      <p:sp>
        <p:nvSpPr>
          <p:cNvPr id="59" name="TextBox 59"/>
          <p:cNvSpPr txBox="1"/>
          <p:nvPr/>
        </p:nvSpPr>
        <p:spPr>
          <a:xfrm>
            <a:off x="5417038" y="4914745"/>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Hilirisasi dan</a:t>
            </a:r>
          </a:p>
          <a:p>
            <a:pPr algn="ctr">
              <a:lnSpc>
                <a:spcPts val="747"/>
              </a:lnSpc>
              <a:spcBef>
                <a:spcPct val="0"/>
              </a:spcBef>
            </a:pPr>
            <a:r>
              <a:rPr lang="en-US" sz="679" b="1">
                <a:solidFill>
                  <a:srgbClr val="FFFFFF"/>
                </a:solidFill>
                <a:latin typeface="Poppins Bold"/>
                <a:ea typeface="Poppins Bold"/>
                <a:cs typeface="Poppins Bold"/>
                <a:sym typeface="Poppins Bold"/>
              </a:rPr>
              <a:t>Industrialisasi</a:t>
            </a:r>
          </a:p>
        </p:txBody>
      </p:sp>
      <p:sp>
        <p:nvSpPr>
          <p:cNvPr id="60" name="TextBox 60"/>
          <p:cNvSpPr txBox="1"/>
          <p:nvPr/>
        </p:nvSpPr>
        <p:spPr>
          <a:xfrm>
            <a:off x="8084459" y="3158055"/>
            <a:ext cx="655653" cy="90346"/>
          </a:xfrm>
          <a:prstGeom prst="rect">
            <a:avLst/>
          </a:prstGeom>
        </p:spPr>
        <p:txBody>
          <a:bodyPr lIns="0" tIns="0" rIns="0" bIns="0" rtlCol="0" anchor="t">
            <a:spAutoFit/>
          </a:bodyPr>
          <a:lstStyle/>
          <a:p>
            <a:pPr algn="ctr">
              <a:lnSpc>
                <a:spcPts val="747"/>
              </a:lnSpc>
              <a:spcBef>
                <a:spcPct val="0"/>
              </a:spcBef>
            </a:pPr>
            <a:r>
              <a:rPr lang="en-US" sz="679" b="1">
                <a:solidFill>
                  <a:srgbClr val="FFFFFF"/>
                </a:solidFill>
                <a:latin typeface="Poppins Bold"/>
                <a:ea typeface="Poppins Bold"/>
                <a:cs typeface="Poppins Bold"/>
                <a:sym typeface="Poppins Bold"/>
              </a:rPr>
              <a:t>Digitalisasi</a:t>
            </a:r>
          </a:p>
        </p:txBody>
      </p:sp>
      <p:sp>
        <p:nvSpPr>
          <p:cNvPr id="61" name="TextBox 61"/>
          <p:cNvSpPr txBox="1"/>
          <p:nvPr/>
        </p:nvSpPr>
        <p:spPr>
          <a:xfrm>
            <a:off x="8084459" y="4041437"/>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Kecerdasan</a:t>
            </a:r>
          </a:p>
          <a:p>
            <a:pPr algn="ctr">
              <a:lnSpc>
                <a:spcPts val="747"/>
              </a:lnSpc>
              <a:spcBef>
                <a:spcPct val="0"/>
              </a:spcBef>
            </a:pPr>
            <a:r>
              <a:rPr lang="en-US" sz="679" b="1">
                <a:solidFill>
                  <a:srgbClr val="FFFFFF"/>
                </a:solidFill>
                <a:latin typeface="Poppins Bold"/>
                <a:ea typeface="Poppins Bold"/>
                <a:cs typeface="Poppins Bold"/>
                <a:sym typeface="Poppins Bold"/>
              </a:rPr>
              <a:t>Buatan</a:t>
            </a:r>
          </a:p>
        </p:txBody>
      </p:sp>
      <p:sp>
        <p:nvSpPr>
          <p:cNvPr id="62" name="TextBox 62"/>
          <p:cNvSpPr txBox="1"/>
          <p:nvPr/>
        </p:nvSpPr>
        <p:spPr>
          <a:xfrm>
            <a:off x="6300050" y="4891289"/>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Lingkungan</a:t>
            </a:r>
          </a:p>
          <a:p>
            <a:pPr algn="ctr">
              <a:lnSpc>
                <a:spcPts val="747"/>
              </a:lnSpc>
              <a:spcBef>
                <a:spcPct val="0"/>
              </a:spcBef>
            </a:pPr>
            <a:r>
              <a:rPr lang="en-US" sz="679" b="1">
                <a:solidFill>
                  <a:srgbClr val="FFFFFF"/>
                </a:solidFill>
                <a:latin typeface="Poppins Bold"/>
                <a:ea typeface="Poppins Bold"/>
                <a:cs typeface="Poppins Bold"/>
                <a:sym typeface="Poppins Bold"/>
              </a:rPr>
              <a:t>Hidup</a:t>
            </a:r>
          </a:p>
        </p:txBody>
      </p:sp>
      <p:sp>
        <p:nvSpPr>
          <p:cNvPr id="63" name="TextBox 63"/>
          <p:cNvSpPr txBox="1"/>
          <p:nvPr/>
        </p:nvSpPr>
        <p:spPr>
          <a:xfrm>
            <a:off x="8004938" y="4937609"/>
            <a:ext cx="814695" cy="90346"/>
          </a:xfrm>
          <a:prstGeom prst="rect">
            <a:avLst/>
          </a:prstGeom>
        </p:spPr>
        <p:txBody>
          <a:bodyPr lIns="0" tIns="0" rIns="0" bIns="0" rtlCol="0" anchor="t">
            <a:spAutoFit/>
          </a:bodyPr>
          <a:lstStyle/>
          <a:p>
            <a:pPr algn="ctr">
              <a:lnSpc>
                <a:spcPts val="747"/>
              </a:lnSpc>
              <a:spcBef>
                <a:spcPct val="0"/>
              </a:spcBef>
            </a:pPr>
            <a:r>
              <a:rPr lang="en-US" sz="679" b="1">
                <a:solidFill>
                  <a:srgbClr val="FFFFFF"/>
                </a:solidFill>
                <a:latin typeface="Poppins Bold"/>
                <a:ea typeface="Poppins Bold"/>
                <a:cs typeface="Poppins Bold"/>
                <a:sym typeface="Poppins Bold"/>
              </a:rPr>
              <a:t>Semikonduktor</a:t>
            </a:r>
          </a:p>
        </p:txBody>
      </p:sp>
      <p:sp>
        <p:nvSpPr>
          <p:cNvPr id="64" name="TextBox 64"/>
          <p:cNvSpPr txBox="1"/>
          <p:nvPr/>
        </p:nvSpPr>
        <p:spPr>
          <a:xfrm>
            <a:off x="7181156" y="3115650"/>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Industri</a:t>
            </a:r>
          </a:p>
          <a:p>
            <a:pPr algn="ctr">
              <a:lnSpc>
                <a:spcPts val="747"/>
              </a:lnSpc>
              <a:spcBef>
                <a:spcPct val="0"/>
              </a:spcBef>
            </a:pPr>
            <a:r>
              <a:rPr lang="en-US" sz="679" b="1">
                <a:solidFill>
                  <a:srgbClr val="FFFFFF"/>
                </a:solidFill>
                <a:latin typeface="Poppins Bold"/>
                <a:ea typeface="Poppins Bold"/>
                <a:cs typeface="Poppins Bold"/>
                <a:sym typeface="Poppins Bold"/>
              </a:rPr>
              <a:t>Manufaktur</a:t>
            </a:r>
          </a:p>
        </p:txBody>
      </p:sp>
      <p:sp>
        <p:nvSpPr>
          <p:cNvPr id="65" name="TextBox 65"/>
          <p:cNvSpPr txBox="1"/>
          <p:nvPr/>
        </p:nvSpPr>
        <p:spPr>
          <a:xfrm>
            <a:off x="7181156" y="4035165"/>
            <a:ext cx="655653" cy="90346"/>
          </a:xfrm>
          <a:prstGeom prst="rect">
            <a:avLst/>
          </a:prstGeom>
        </p:spPr>
        <p:txBody>
          <a:bodyPr lIns="0" tIns="0" rIns="0" bIns="0" rtlCol="0" anchor="t">
            <a:spAutoFit/>
          </a:bodyPr>
          <a:lstStyle/>
          <a:p>
            <a:pPr algn="ctr">
              <a:lnSpc>
                <a:spcPts val="747"/>
              </a:lnSpc>
              <a:spcBef>
                <a:spcPct val="0"/>
              </a:spcBef>
            </a:pPr>
            <a:r>
              <a:rPr lang="en-US" sz="679" b="1">
                <a:solidFill>
                  <a:srgbClr val="FFFFFF"/>
                </a:solidFill>
                <a:latin typeface="Poppins Bold"/>
                <a:ea typeface="Poppins Bold"/>
                <a:cs typeface="Poppins Bold"/>
                <a:sym typeface="Poppins Bold"/>
              </a:rPr>
              <a:t>Mineral</a:t>
            </a:r>
          </a:p>
        </p:txBody>
      </p:sp>
      <p:sp>
        <p:nvSpPr>
          <p:cNvPr id="66" name="TextBox 66"/>
          <p:cNvSpPr txBox="1"/>
          <p:nvPr/>
        </p:nvSpPr>
        <p:spPr>
          <a:xfrm>
            <a:off x="7181156" y="4933835"/>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Material</a:t>
            </a:r>
          </a:p>
          <a:p>
            <a:pPr algn="ctr">
              <a:lnSpc>
                <a:spcPts val="747"/>
              </a:lnSpc>
              <a:spcBef>
                <a:spcPct val="0"/>
              </a:spcBef>
            </a:pPr>
            <a:r>
              <a:rPr lang="en-US" sz="679" b="1">
                <a:solidFill>
                  <a:srgbClr val="FFFFFF"/>
                </a:solidFill>
                <a:latin typeface="Poppins Bold"/>
                <a:ea typeface="Poppins Bold"/>
                <a:cs typeface="Poppins Bold"/>
                <a:sym typeface="Poppins Bold"/>
              </a:rPr>
              <a:t>Maju</a:t>
            </a:r>
          </a:p>
        </p:txBody>
      </p:sp>
      <p:sp>
        <p:nvSpPr>
          <p:cNvPr id="67" name="TextBox 67"/>
          <p:cNvSpPr txBox="1"/>
          <p:nvPr/>
        </p:nvSpPr>
        <p:spPr>
          <a:xfrm>
            <a:off x="7181156" y="5786795"/>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Pengelolaan</a:t>
            </a:r>
          </a:p>
          <a:p>
            <a:pPr algn="ctr">
              <a:lnSpc>
                <a:spcPts val="747"/>
              </a:lnSpc>
              <a:spcBef>
                <a:spcPct val="0"/>
              </a:spcBef>
            </a:pPr>
            <a:r>
              <a:rPr lang="en-US" sz="679" b="1">
                <a:solidFill>
                  <a:srgbClr val="FFFFFF"/>
                </a:solidFill>
                <a:latin typeface="Poppins Bold"/>
                <a:ea typeface="Poppins Bold"/>
                <a:cs typeface="Poppins Bold"/>
                <a:sym typeface="Poppins Bold"/>
              </a:rPr>
              <a:t>Sampah</a:t>
            </a:r>
          </a:p>
        </p:txBody>
      </p:sp>
      <p:sp>
        <p:nvSpPr>
          <p:cNvPr id="68" name="TextBox 68"/>
          <p:cNvSpPr txBox="1"/>
          <p:nvPr/>
        </p:nvSpPr>
        <p:spPr>
          <a:xfrm>
            <a:off x="5430180" y="5761788"/>
            <a:ext cx="655653" cy="180114"/>
          </a:xfrm>
          <a:prstGeom prst="rect">
            <a:avLst/>
          </a:prstGeom>
        </p:spPr>
        <p:txBody>
          <a:bodyPr lIns="0" tIns="0" rIns="0" bIns="0" rtlCol="0" anchor="t">
            <a:spAutoFit/>
          </a:bodyPr>
          <a:lstStyle/>
          <a:p>
            <a:pPr algn="ctr">
              <a:lnSpc>
                <a:spcPts val="747"/>
              </a:lnSpc>
            </a:pPr>
            <a:r>
              <a:rPr lang="en-US" sz="679" b="1">
                <a:solidFill>
                  <a:srgbClr val="FFFFFF"/>
                </a:solidFill>
                <a:latin typeface="Poppins Bold"/>
                <a:ea typeface="Poppins Bold"/>
                <a:cs typeface="Poppins Bold"/>
                <a:sym typeface="Poppins Bold"/>
              </a:rPr>
              <a:t>Elektrifikasi</a:t>
            </a:r>
          </a:p>
          <a:p>
            <a:pPr algn="ctr">
              <a:lnSpc>
                <a:spcPts val="747"/>
              </a:lnSpc>
              <a:spcBef>
                <a:spcPct val="0"/>
              </a:spcBef>
            </a:pPr>
            <a:r>
              <a:rPr lang="en-US" sz="679" b="1">
                <a:solidFill>
                  <a:srgbClr val="FFFFFF"/>
                </a:solidFill>
                <a:latin typeface="Poppins Bold"/>
                <a:ea typeface="Poppins Bold"/>
                <a:cs typeface="Poppins Bold"/>
                <a:sym typeface="Poppins Bold"/>
              </a:rPr>
              <a:t>Transportasi</a:t>
            </a:r>
          </a:p>
        </p:txBody>
      </p:sp>
      <p:sp>
        <p:nvSpPr>
          <p:cNvPr id="69" name="TextBox 69"/>
          <p:cNvSpPr txBox="1"/>
          <p:nvPr/>
        </p:nvSpPr>
        <p:spPr>
          <a:xfrm>
            <a:off x="4766175" y="1861472"/>
            <a:ext cx="3750733" cy="307777"/>
          </a:xfrm>
          <a:prstGeom prst="rect">
            <a:avLst/>
          </a:prstGeom>
        </p:spPr>
        <p:txBody>
          <a:bodyPr lIns="0" tIns="0" rIns="0" bIns="0" rtlCol="0" anchor="t">
            <a:spAutoFit/>
          </a:bodyPr>
          <a:lstStyle/>
          <a:p>
            <a:pPr algn="ctr">
              <a:lnSpc>
                <a:spcPts val="2420"/>
              </a:lnSpc>
              <a:spcBef>
                <a:spcPct val="0"/>
              </a:spcBef>
            </a:pPr>
            <a:r>
              <a:rPr lang="en-US" sz="2200" b="1">
                <a:solidFill>
                  <a:srgbClr val="FFFFFF"/>
                </a:solidFill>
                <a:latin typeface="Poppins Bold"/>
                <a:ea typeface="Poppins Bold"/>
                <a:cs typeface="Poppins Bold"/>
                <a:sym typeface="Poppins Bold"/>
              </a:rPr>
              <a:t>Kebutuhan/Tantangan</a:t>
            </a:r>
          </a:p>
        </p:txBody>
      </p:sp>
      <p:sp>
        <p:nvSpPr>
          <p:cNvPr id="70" name="TextBox 70"/>
          <p:cNvSpPr txBox="1"/>
          <p:nvPr/>
        </p:nvSpPr>
        <p:spPr>
          <a:xfrm>
            <a:off x="9241997" y="1816572"/>
            <a:ext cx="2379171" cy="1154162"/>
          </a:xfrm>
          <a:prstGeom prst="rect">
            <a:avLst/>
          </a:prstGeom>
        </p:spPr>
        <p:txBody>
          <a:bodyPr lIns="0" tIns="0" rIns="0" bIns="0" rtlCol="0" anchor="t">
            <a:spAutoFit/>
          </a:bodyPr>
          <a:lstStyle/>
          <a:p>
            <a:pPr algn="ctr">
              <a:lnSpc>
                <a:spcPts val="1811"/>
              </a:lnSpc>
            </a:pPr>
            <a:r>
              <a:rPr lang="en-US" sz="1646" b="1">
                <a:solidFill>
                  <a:srgbClr val="000F66"/>
                </a:solidFill>
                <a:latin typeface="Poppins Bold"/>
                <a:ea typeface="Poppins Bold"/>
                <a:cs typeface="Poppins Bold"/>
                <a:sym typeface="Poppins Bold"/>
              </a:rPr>
              <a:t>Mendorong </a:t>
            </a:r>
            <a:r>
              <a:rPr lang="en-US" sz="1646" b="1">
                <a:solidFill>
                  <a:srgbClr val="45A834"/>
                </a:solidFill>
                <a:latin typeface="Poppins Bold"/>
                <a:ea typeface="Poppins Bold"/>
                <a:cs typeface="Poppins Bold"/>
                <a:sym typeface="Poppins Bold"/>
              </a:rPr>
              <a:t>kolaborasi </a:t>
            </a:r>
            <a:r>
              <a:rPr lang="en-US" sz="1646" b="1">
                <a:solidFill>
                  <a:srgbClr val="000F66"/>
                </a:solidFill>
                <a:latin typeface="Poppins Bold"/>
                <a:ea typeface="Poppins Bold"/>
                <a:cs typeface="Poppins Bold"/>
                <a:sym typeface="Poppins Bold"/>
              </a:rPr>
              <a:t>untuk meningkatkan daya saing nasional </a:t>
            </a:r>
          </a:p>
          <a:p>
            <a:pPr algn="ctr">
              <a:lnSpc>
                <a:spcPts val="1811"/>
              </a:lnSpc>
              <a:spcBef>
                <a:spcPct val="0"/>
              </a:spcBef>
            </a:pPr>
            <a:r>
              <a:rPr lang="en-US" sz="1646" b="1">
                <a:solidFill>
                  <a:srgbClr val="000F66"/>
                </a:solidFill>
                <a:latin typeface="Poppins Bold"/>
                <a:ea typeface="Poppins Bold"/>
                <a:cs typeface="Poppins Bold"/>
                <a:sym typeface="Poppins Bold"/>
              </a:rPr>
              <a:t> melalui </a:t>
            </a:r>
            <a:r>
              <a:rPr lang="en-US" sz="1646" b="1">
                <a:solidFill>
                  <a:srgbClr val="45A834"/>
                </a:solidFill>
                <a:latin typeface="Poppins Bold"/>
                <a:ea typeface="Poppins Bold"/>
                <a:cs typeface="Poppins Bold"/>
                <a:sym typeface="Poppins Bold"/>
              </a:rPr>
              <a:t>kualitas riset kelas dunia</a:t>
            </a:r>
          </a:p>
        </p:txBody>
      </p:sp>
      <p:sp>
        <p:nvSpPr>
          <p:cNvPr id="77" name="Freeform 77"/>
          <p:cNvSpPr/>
          <p:nvPr/>
        </p:nvSpPr>
        <p:spPr>
          <a:xfrm rot="5400000">
            <a:off x="9884935" y="3620718"/>
            <a:ext cx="1093295" cy="854137"/>
          </a:xfrm>
          <a:custGeom>
            <a:avLst/>
            <a:gdLst/>
            <a:ahLst/>
            <a:cxnLst/>
            <a:rect l="l" t="t" r="r" b="b"/>
            <a:pathLst>
              <a:path w="1639943" h="1281206">
                <a:moveTo>
                  <a:pt x="0" y="0"/>
                </a:moveTo>
                <a:lnTo>
                  <a:pt x="1639943" y="0"/>
                </a:lnTo>
                <a:lnTo>
                  <a:pt x="1639943" y="1281206"/>
                </a:lnTo>
                <a:lnTo>
                  <a:pt x="0" y="1281206"/>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txBody>
          <a:bodyPr/>
          <a:lstStyle/>
          <a:p>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84784-7966-C7DA-87CB-296E164FB3E6}"/>
              </a:ext>
            </a:extLst>
          </p:cNvPr>
          <p:cNvPicPr>
            <a:picLocks noChangeAspect="1"/>
          </p:cNvPicPr>
          <p:nvPr/>
        </p:nvPicPr>
        <p:blipFill>
          <a:blip r:embed="rId2"/>
          <a:stretch>
            <a:fillRect/>
          </a:stretch>
        </p:blipFill>
        <p:spPr>
          <a:xfrm>
            <a:off x="0" y="0"/>
            <a:ext cx="12496800" cy="7029450"/>
          </a:xfrm>
          <a:prstGeom prst="rect">
            <a:avLst/>
          </a:prstGeom>
        </p:spPr>
      </p:pic>
    </p:spTree>
    <p:extLst>
      <p:ext uri="{BB962C8B-B14F-4D97-AF65-F5344CB8AC3E}">
        <p14:creationId xmlns:p14="http://schemas.microsoft.com/office/powerpoint/2010/main" val="1263890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1587</TotalTime>
  <Words>459</Words>
  <Application>Microsoft Macintosh PowerPoint</Application>
  <PresentationFormat>Widescreen</PresentationFormat>
  <Paragraphs>105</Paragraphs>
  <Slides>25</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Aptos</vt:lpstr>
      <vt:lpstr>Aptos Display</vt:lpstr>
      <vt:lpstr>Arial</vt:lpstr>
      <vt:lpstr>Biro Script Plus</vt:lpstr>
      <vt:lpstr>Bricolage Grotesque Semi Bold</vt:lpstr>
      <vt:lpstr>Calibri</vt:lpstr>
      <vt:lpstr>Glacial Indifference</vt:lpstr>
      <vt:lpstr>Glacial Indifference Bold</vt:lpstr>
      <vt:lpstr>Inter</vt:lpstr>
      <vt:lpstr>Poppins</vt:lpstr>
      <vt:lpstr>Poppins Bold</vt:lpstr>
      <vt:lpstr>Office Theme</vt:lpstr>
      <vt:lpstr>1_Office Theme</vt:lpstr>
      <vt:lpstr>PowerPoint Presentation</vt:lpstr>
      <vt:lpstr>PowerPoint Presentation</vt:lpstr>
      <vt:lpstr>Temukan ide riset  yang relevan, orisinal, dan bermanfaat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ketut widnyana</dc:creator>
  <cp:lastModifiedBy>ketut widnyana</cp:lastModifiedBy>
  <cp:revision>16</cp:revision>
  <dcterms:created xsi:type="dcterms:W3CDTF">2025-03-12T23:28:59Z</dcterms:created>
  <dcterms:modified xsi:type="dcterms:W3CDTF">2025-12-18T03:20:20Z</dcterms:modified>
</cp:coreProperties>
</file>